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Default Extension="doc" ContentType="application/msword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legacyDocTextInfo.bin" ContentType="application/vnd.ms-office.legacyDocTextInfo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58"/>
  </p:notesMasterIdLst>
  <p:sldIdLst>
    <p:sldId id="257" r:id="rId2"/>
    <p:sldId id="258" r:id="rId3"/>
    <p:sldId id="259" r:id="rId4"/>
    <p:sldId id="260" r:id="rId5"/>
    <p:sldId id="261" r:id="rId6"/>
    <p:sldId id="301" r:id="rId7"/>
    <p:sldId id="302" r:id="rId8"/>
    <p:sldId id="303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310" r:id="rId17"/>
    <p:sldId id="311" r:id="rId18"/>
    <p:sldId id="304" r:id="rId19"/>
    <p:sldId id="305" r:id="rId20"/>
    <p:sldId id="270" r:id="rId21"/>
    <p:sldId id="271" r:id="rId22"/>
    <p:sldId id="308" r:id="rId23"/>
    <p:sldId id="309" r:id="rId24"/>
    <p:sldId id="272" r:id="rId25"/>
    <p:sldId id="273" r:id="rId26"/>
    <p:sldId id="274" r:id="rId27"/>
    <p:sldId id="275" r:id="rId28"/>
    <p:sldId id="276" r:id="rId29"/>
    <p:sldId id="277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289" r:id="rId46"/>
    <p:sldId id="290" r:id="rId47"/>
    <p:sldId id="291" r:id="rId48"/>
    <p:sldId id="292" r:id="rId49"/>
    <p:sldId id="293" r:id="rId50"/>
    <p:sldId id="294" r:id="rId51"/>
    <p:sldId id="295" r:id="rId52"/>
    <p:sldId id="296" r:id="rId53"/>
    <p:sldId id="297" r:id="rId54"/>
    <p:sldId id="298" r:id="rId55"/>
    <p:sldId id="299" r:id="rId56"/>
    <p:sldId id="300" r:id="rId5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06/relationships/legacyDocTextInfo" Target="legacyDocTextInfo.bin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B6AC9-8BBB-4014-9AF2-35196BA0C680}" type="datetimeFigureOut">
              <a:rPr lang="en-GB" smtClean="0"/>
              <a:pPr/>
              <a:t>14/06/2011</a:t>
            </a:fld>
            <a:endParaRPr lang="en-GB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517B8-084F-423F-8F66-4167A0254EF5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10</a:t>
            </a:fld>
            <a:endParaRPr lang="pt-P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11</a:t>
            </a:fld>
            <a:endParaRPr lang="pt-P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12</a:t>
            </a:fld>
            <a:endParaRPr lang="pt-P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13</a:t>
            </a:fld>
            <a:endParaRPr lang="pt-P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14</a:t>
            </a:fld>
            <a:endParaRPr lang="pt-P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15</a:t>
            </a:fld>
            <a:endParaRPr lang="pt-P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9D1B3-2827-4F1B-A143-BEF18F081F69}" type="slidenum">
              <a:rPr lang="pt-PT" smtClean="0"/>
              <a:pPr>
                <a:defRPr/>
              </a:pPr>
              <a:t>16</a:t>
            </a:fld>
            <a:endParaRPr lang="pt-P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9D1B3-2827-4F1B-A143-BEF18F081F69}" type="slidenum">
              <a:rPr lang="pt-PT" smtClean="0"/>
              <a:pPr>
                <a:defRPr/>
              </a:pPr>
              <a:t>17</a:t>
            </a:fld>
            <a:endParaRPr lang="pt-P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9D1B3-2827-4F1B-A143-BEF18F081F69}" type="slidenum">
              <a:rPr lang="pt-PT" smtClean="0"/>
              <a:pPr>
                <a:defRPr/>
              </a:pPr>
              <a:t>18</a:t>
            </a:fld>
            <a:endParaRPr lang="pt-P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9D1B3-2827-4F1B-A143-BEF18F081F69}" type="slidenum">
              <a:rPr lang="pt-PT" smtClean="0"/>
              <a:pPr>
                <a:defRPr/>
              </a:pPr>
              <a:t>19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20</a:t>
            </a:fld>
            <a:endParaRPr lang="pt-P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21</a:t>
            </a:fld>
            <a:endParaRPr lang="pt-P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9D1B3-2827-4F1B-A143-BEF18F081F69}" type="slidenum">
              <a:rPr lang="pt-PT" smtClean="0"/>
              <a:pPr>
                <a:defRPr/>
              </a:pPr>
              <a:t>22</a:t>
            </a:fld>
            <a:endParaRPr lang="pt-P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9D1B3-2827-4F1B-A143-BEF18F081F69}" type="slidenum">
              <a:rPr lang="pt-PT" smtClean="0"/>
              <a:pPr>
                <a:defRPr/>
              </a:pPr>
              <a:t>23</a:t>
            </a:fld>
            <a:endParaRPr lang="pt-P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24</a:t>
            </a:fld>
            <a:endParaRPr lang="pt-PT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25</a:t>
            </a:fld>
            <a:endParaRPr lang="pt-PT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26</a:t>
            </a:fld>
            <a:endParaRPr lang="pt-PT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27</a:t>
            </a:fld>
            <a:endParaRPr lang="pt-PT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28</a:t>
            </a:fld>
            <a:endParaRPr lang="pt-PT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29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9D1B3-2827-4F1B-A143-BEF18F081F69}" type="slidenum">
              <a:rPr lang="pt-PT" smtClean="0"/>
              <a:pPr>
                <a:defRPr/>
              </a:pPr>
              <a:t>30</a:t>
            </a:fld>
            <a:endParaRPr lang="pt-PT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1B4178-297D-40C8-8DAC-04EC3DBC2036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smtClean="0"/>
              <a:t>Os documentos da CE só reconhecem que assimalei </a:t>
            </a:r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8E9120-A149-4782-8AF6-F87A592422DC}" type="slidenum">
              <a:rPr lang="pt-PT" smtClean="0"/>
              <a:pPr/>
              <a:t>32</a:t>
            </a:fld>
            <a:endParaRPr lang="pt-PT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30449B-1210-4FDB-AD74-B2E439DDF0F1}" type="slidenum">
              <a:rPr lang="pt-PT" smtClean="0"/>
              <a:pPr/>
              <a:t>33</a:t>
            </a:fld>
            <a:endParaRPr lang="pt-PT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9D1B3-2827-4F1B-A143-BEF18F081F69}" type="slidenum">
              <a:rPr lang="pt-PT" smtClean="0"/>
              <a:pPr>
                <a:defRPr/>
              </a:pPr>
              <a:t>34</a:t>
            </a:fld>
            <a:endParaRPr lang="pt-PT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9D1B3-2827-4F1B-A143-BEF18F081F69}" type="slidenum">
              <a:rPr lang="pt-PT" smtClean="0"/>
              <a:pPr>
                <a:defRPr/>
              </a:pPr>
              <a:t>35</a:t>
            </a:fld>
            <a:endParaRPr lang="pt-PT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9D1B3-2827-4F1B-A143-BEF18F081F69}" type="slidenum">
              <a:rPr lang="pt-PT" smtClean="0"/>
              <a:pPr>
                <a:defRPr/>
              </a:pPr>
              <a:t>36</a:t>
            </a:fld>
            <a:endParaRPr lang="pt-PT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9D1B3-2827-4F1B-A143-BEF18F081F69}" type="slidenum">
              <a:rPr lang="pt-PT" smtClean="0"/>
              <a:pPr>
                <a:defRPr/>
              </a:pPr>
              <a:t>37</a:t>
            </a:fld>
            <a:endParaRPr lang="pt-PT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9D1B3-2827-4F1B-A143-BEF18F081F69}" type="slidenum">
              <a:rPr lang="pt-PT" smtClean="0"/>
              <a:pPr>
                <a:defRPr/>
              </a:pPr>
              <a:t>38</a:t>
            </a:fld>
            <a:endParaRPr lang="pt-PT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9D1B3-2827-4F1B-A143-BEF18F081F69}" type="slidenum">
              <a:rPr lang="pt-PT" smtClean="0"/>
              <a:pPr>
                <a:defRPr/>
              </a:pPr>
              <a:t>39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3270C1-38FF-47E1-B7C1-34851E8C72DF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9D1B3-2827-4F1B-A143-BEF18F081F69}" type="slidenum">
              <a:rPr lang="pt-PT" smtClean="0"/>
              <a:pPr>
                <a:defRPr/>
              </a:pPr>
              <a:t>41</a:t>
            </a:fld>
            <a:endParaRPr lang="pt-PT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9D1B3-2827-4F1B-A143-BEF18F081F69}" type="slidenum">
              <a:rPr lang="pt-PT" smtClean="0"/>
              <a:pPr>
                <a:defRPr/>
              </a:pPr>
              <a:t>42</a:t>
            </a:fld>
            <a:endParaRPr lang="pt-PT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9D1B3-2827-4F1B-A143-BEF18F081F69}" type="slidenum">
              <a:rPr lang="pt-PT" smtClean="0"/>
              <a:pPr>
                <a:defRPr/>
              </a:pPr>
              <a:t>43</a:t>
            </a:fld>
            <a:endParaRPr lang="pt-PT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/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DE46A4-8BED-4C6C-93C4-D13348C9CF06}" type="slidenum">
              <a:rPr lang="pt-PT" smtClean="0"/>
              <a:pPr/>
              <a:t>44</a:t>
            </a:fld>
            <a:endParaRPr lang="pt-PT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45</a:t>
            </a:fld>
            <a:endParaRPr lang="pt-PT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46</a:t>
            </a:fld>
            <a:endParaRPr lang="pt-PT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47</a:t>
            </a:fld>
            <a:endParaRPr lang="pt-PT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1EAF4F-FB8C-4FA7-A9FA-AFC9FE6E1330}" type="slidenum">
              <a:rPr lang="pt-PT"/>
              <a:pPr/>
              <a:t>48</a:t>
            </a:fld>
            <a:endParaRPr lang="pt-PT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49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50</a:t>
            </a:fld>
            <a:endParaRPr lang="pt-PT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51</a:t>
            </a:fld>
            <a:endParaRPr lang="pt-PT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52</a:t>
            </a:fld>
            <a:endParaRPr lang="pt-PT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53</a:t>
            </a:fld>
            <a:endParaRPr lang="pt-PT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54</a:t>
            </a:fld>
            <a:endParaRPr lang="pt-PT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55</a:t>
            </a:fld>
            <a:endParaRPr lang="pt-PT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56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9D1B3-2827-4F1B-A143-BEF18F081F69}" type="slidenum">
              <a:rPr lang="pt-PT" smtClean="0"/>
              <a:pPr>
                <a:defRPr/>
              </a:pPr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9D1B3-2827-4F1B-A143-BEF18F081F69}" type="slidenum">
              <a:rPr lang="pt-PT" smtClean="0"/>
              <a:pPr>
                <a:defRPr/>
              </a:pPr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9D1B3-2827-4F1B-A143-BEF18F081F69}" type="slidenum">
              <a:rPr lang="pt-PT" smtClean="0"/>
              <a:pPr>
                <a:defRPr/>
              </a:pPr>
              <a:t>8</a:t>
            </a:fld>
            <a:endParaRPr lang="pt-P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A35E6-4F57-4696-87EE-359E86B33B66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E278E91-87FD-4B0F-9AC3-F9457570F5D3}" type="datetimeFigureOut">
              <a:rPr lang="en-GB" smtClean="0"/>
              <a:pPr/>
              <a:t>14/06/2011</a:t>
            </a:fld>
            <a:endParaRPr lang="en-GB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FB7E6FD-BB91-4BFB-84CF-19AF16B12A3E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21" name="Rec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8E91-87FD-4B0F-9AC3-F9457570F5D3}" type="datetimeFigureOut">
              <a:rPr lang="en-GB" smtClean="0"/>
              <a:pPr/>
              <a:t>14/06/2011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E6FD-BB91-4BFB-84CF-19AF16B12A3E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8E91-87FD-4B0F-9AC3-F9457570F5D3}" type="datetimeFigureOut">
              <a:rPr lang="en-GB" smtClean="0"/>
              <a:pPr/>
              <a:t>14/06/2011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E6FD-BB91-4BFB-84CF-19AF16B12A3E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Tabela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8739DB7-5566-4640-874F-42111F3F11E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8E91-87FD-4B0F-9AC3-F9457570F5D3}" type="datetimeFigureOut">
              <a:rPr lang="en-GB" smtClean="0"/>
              <a:pPr/>
              <a:t>14/06/2011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E6FD-BB91-4BFB-84CF-19AF16B12A3E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E278E91-87FD-4B0F-9AC3-F9457570F5D3}" type="datetimeFigureOut">
              <a:rPr lang="en-GB" smtClean="0"/>
              <a:pPr/>
              <a:t>14/06/2011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FB7E6FD-BB91-4BFB-84CF-19AF16B12A3E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7" name="Rec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8E91-87FD-4B0F-9AC3-F9457570F5D3}" type="datetimeFigureOut">
              <a:rPr lang="en-GB" smtClean="0"/>
              <a:pPr/>
              <a:t>14/06/2011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E6FD-BB91-4BFB-84CF-19AF16B12A3E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8E91-87FD-4B0F-9AC3-F9457570F5D3}" type="datetimeFigureOut">
              <a:rPr lang="en-GB" smtClean="0"/>
              <a:pPr/>
              <a:t>14/06/2011</a:t>
            </a:fld>
            <a:endParaRPr lang="en-GB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E6FD-BB91-4BFB-84CF-19AF16B12A3E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8E91-87FD-4B0F-9AC3-F9457570F5D3}" type="datetimeFigureOut">
              <a:rPr lang="en-GB" smtClean="0"/>
              <a:pPr/>
              <a:t>14/06/2011</a:t>
            </a:fld>
            <a:endParaRPr lang="en-GB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E6FD-BB91-4BFB-84CF-19AF16B12A3E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8E91-87FD-4B0F-9AC3-F9457570F5D3}" type="datetimeFigureOut">
              <a:rPr lang="en-GB" smtClean="0"/>
              <a:pPr/>
              <a:t>14/06/2011</a:t>
            </a:fld>
            <a:endParaRPr lang="en-GB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E6FD-BB91-4BFB-84CF-19AF16B12A3E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5" name="Conexão rect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8E91-87FD-4B0F-9AC3-F9457570F5D3}" type="datetimeFigureOut">
              <a:rPr lang="en-GB" smtClean="0"/>
              <a:pPr/>
              <a:t>14/06/2011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E6FD-BB91-4BFB-84CF-19AF16B12A3E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xão rect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Marcador de Posição de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8E91-87FD-4B0F-9AC3-F9457570F5D3}" type="datetimeFigureOut">
              <a:rPr lang="en-GB" smtClean="0"/>
              <a:pPr/>
              <a:t>14/06/2011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7E6FD-BB91-4BFB-84CF-19AF16B12A3E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278E91-87FD-4B0F-9AC3-F9457570F5D3}" type="datetimeFigureOut">
              <a:rPr lang="en-GB" smtClean="0"/>
              <a:pPr/>
              <a:t>14/06/2011</a:t>
            </a:fld>
            <a:endParaRPr lang="en-GB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B7E6FD-BB91-4BFB-84CF-19AF16B12A3E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28" name="Conexão rect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xão rect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Documento_do_Microsoft_Office_Word_97_-_20031.doc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>
                <a:solidFill>
                  <a:srgbClr val="666699"/>
                </a:solidFill>
              </a:rPr>
              <a:t>4. Relações laborais</a:t>
            </a:r>
          </a:p>
        </p:txBody>
      </p:sp>
      <p:sp>
        <p:nvSpPr>
          <p:cNvPr id="7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STE - Sara Falcão Casaca</a:t>
            </a:r>
          </a:p>
        </p:txBody>
      </p:sp>
      <p:sp>
        <p:nvSpPr>
          <p:cNvPr id="8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00EA9-D65E-4021-95A7-6C00F5115668}" type="slidenum">
              <a:rPr lang="pt-PT"/>
              <a:pPr/>
              <a:t>1</a:t>
            </a:fld>
            <a:endParaRPr lang="pt-PT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27088" y="1916113"/>
            <a:ext cx="7772400" cy="1323975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PT" sz="2000" dirty="0">
                <a:latin typeface="Arial" charset="0"/>
              </a:rPr>
              <a:t>Refere-se às regras e ao conjunto de práticas que estruturam as relações entre os trabalhadores, os empregadores e o Estado, numa organização/empresa, sector de actividade, região ou economia nacional.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979613" y="3357563"/>
            <a:ext cx="6553200" cy="2152650"/>
          </a:xfrm>
          <a:prstGeom prst="rect">
            <a:avLst/>
          </a:prstGeom>
          <a:solidFill>
            <a:schemeClr val="accent2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/>
              <a:t>Relações que se desenvolvem no rescaldo da sociedade industrial e que se institucionalizam no período de regulação fordista (pós-II Guerra Mundial), sobretudo devido ao papel preponderante dos sindicatos e à doutrina política vigente (regulação/intervenção estatal).</a:t>
            </a:r>
          </a:p>
          <a:p>
            <a:pPr>
              <a:spcBef>
                <a:spcPct val="50000"/>
              </a:spcBef>
            </a:pPr>
            <a:endParaRPr lang="pt-PT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419475" y="5241925"/>
            <a:ext cx="5256213" cy="1616075"/>
          </a:xfrm>
          <a:prstGeom prst="rect">
            <a:avLst/>
          </a:prstGeom>
          <a:solidFill>
            <a:srgbClr val="FFCC99"/>
          </a:solidFill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PT"/>
              <a:t>Complexo de inter-relações entre empresários, trabalhadores e instituições governamentais.</a:t>
            </a:r>
          </a:p>
          <a:p>
            <a:r>
              <a:rPr lang="pt-PT"/>
              <a:t>(Dunlop, 1958)</a:t>
            </a:r>
          </a:p>
          <a:p>
            <a:pPr>
              <a:spcBef>
                <a:spcPct val="50000"/>
              </a:spcBef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8534400" cy="1219200"/>
          </a:xfrm>
        </p:spPr>
        <p:txBody>
          <a:bodyPr/>
          <a:lstStyle/>
          <a:p>
            <a:pPr algn="just"/>
            <a:r>
              <a:rPr lang="pt-PT" sz="3200"/>
              <a:t>Tipologia de sistemas de relações industriais</a:t>
            </a:r>
          </a:p>
        </p:txBody>
      </p:sp>
      <p:sp>
        <p:nvSpPr>
          <p:cNvPr id="6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3ED30-EE1E-44A3-8B0F-8CE5FB0904B7}" type="slidenum">
              <a:rPr lang="pt-PT"/>
              <a:pPr/>
              <a:t>10</a:t>
            </a:fld>
            <a:endParaRPr lang="pt-PT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57200" y="1828800"/>
            <a:ext cx="8382000" cy="3368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pt-PT" sz="3200" b="1">
                <a:latin typeface="Arial" charset="0"/>
              </a:rPr>
              <a:t>Três modelos sindicais históricos</a:t>
            </a:r>
          </a:p>
          <a:p>
            <a:pPr marL="457200" indent="-457200">
              <a:spcBef>
                <a:spcPct val="50000"/>
              </a:spcBef>
            </a:pPr>
            <a:endParaRPr lang="pt-PT" sz="3200" b="1"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pt-PT" sz="3000">
                <a:latin typeface="Arial" charset="0"/>
              </a:rPr>
              <a:t>Modelo social-democrata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pt-PT" sz="3000">
                <a:latin typeface="Arial" charset="0"/>
              </a:rPr>
              <a:t>Modelo mediterrânico</a:t>
            </a:r>
          </a:p>
          <a:p>
            <a:pPr marL="457200" indent="-457200">
              <a:spcBef>
                <a:spcPct val="50000"/>
              </a:spcBef>
              <a:buFontTx/>
              <a:buAutoNum type="arabicParenR"/>
            </a:pPr>
            <a:r>
              <a:rPr lang="pt-PT" sz="3000">
                <a:latin typeface="Arial" charset="0"/>
              </a:rPr>
              <a:t>Modelo liberal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Modelo social-democrata (I)</a:t>
            </a:r>
          </a:p>
        </p:txBody>
      </p:sp>
      <p:sp>
        <p:nvSpPr>
          <p:cNvPr id="6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33E61-16A1-45DE-8665-950FBCAE22CE}" type="slidenum">
              <a:rPr lang="pt-PT"/>
              <a:pPr/>
              <a:t>11</a:t>
            </a:fld>
            <a:endParaRPr lang="pt-PT"/>
          </a:p>
        </p:txBody>
      </p:sp>
      <p:sp>
        <p:nvSpPr>
          <p:cNvPr id="190467" name="Text Box 3"/>
          <p:cNvSpPr txBox="1">
            <a:spLocks noChangeArrowheads="1"/>
          </p:cNvSpPr>
          <p:nvPr/>
        </p:nvSpPr>
        <p:spPr bwMode="auto">
          <a:xfrm>
            <a:off x="685800" y="1844675"/>
            <a:ext cx="8458200" cy="63103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v"/>
            </a:pPr>
            <a:r>
              <a:rPr lang="pt-PT" sz="2000">
                <a:latin typeface="Arial" charset="0"/>
              </a:rPr>
              <a:t>Assenta no princípio que </a:t>
            </a:r>
            <a:r>
              <a:rPr lang="pt-PT" sz="2000">
                <a:solidFill>
                  <a:srgbClr val="FF9900"/>
                </a:solidFill>
                <a:latin typeface="Arial" charset="0"/>
              </a:rPr>
              <a:t>justiça distributiva</a:t>
            </a:r>
            <a:r>
              <a:rPr lang="pt-PT" sz="2000">
                <a:latin typeface="Arial" charset="0"/>
              </a:rPr>
              <a:t> e </a:t>
            </a:r>
            <a:r>
              <a:rPr lang="pt-PT" sz="2000">
                <a:solidFill>
                  <a:srgbClr val="FF9900"/>
                </a:solidFill>
                <a:latin typeface="Arial" charset="0"/>
              </a:rPr>
              <a:t>mercado</a:t>
            </a:r>
            <a:r>
              <a:rPr lang="pt-PT" sz="2000">
                <a:latin typeface="Arial" charset="0"/>
              </a:rPr>
              <a:t> são compatíveis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t-PT" sz="2000">
                <a:latin typeface="Arial" charset="0"/>
              </a:rPr>
              <a:t>	 -  estabilização do capitalismo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pt-PT" sz="2000">
                <a:latin typeface="Arial" charset="0"/>
              </a:rPr>
              <a:t>	- extensão dos poderes do movimento sindical.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pt-PT" sz="2000"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v"/>
            </a:pPr>
            <a:r>
              <a:rPr lang="pt-PT" sz="2000">
                <a:latin typeface="Arial" charset="0"/>
              </a:rPr>
              <a:t>Não tem uma visão reformista (não põe em causa o capitalismo).</a:t>
            </a:r>
          </a:p>
          <a:p>
            <a:pPr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v"/>
            </a:pPr>
            <a:r>
              <a:rPr lang="pt-PT" sz="2000">
                <a:latin typeface="Arial" charset="0"/>
              </a:rPr>
              <a:t>Repousa num sistema político democrático consolidado.</a:t>
            </a:r>
          </a:p>
          <a:p>
            <a:pPr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v"/>
            </a:pPr>
            <a:r>
              <a:rPr lang="pt-PT" sz="2000">
                <a:latin typeface="Arial" charset="0"/>
              </a:rPr>
              <a:t>Está associado a um sindicalismo unificado e poderoso e a um partido social-democrata com forte representatividade nacional.</a:t>
            </a:r>
          </a:p>
          <a:p>
            <a:pPr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v"/>
            </a:pPr>
            <a:r>
              <a:rPr lang="pt-PT"/>
              <a:t> </a:t>
            </a:r>
            <a:r>
              <a:rPr lang="pt-PT" sz="2000">
                <a:latin typeface="Arial" charset="0"/>
              </a:rPr>
              <a:t>As reivindicações profissionais e acção política não se sobrepõem.</a:t>
            </a:r>
          </a:p>
          <a:p>
            <a:pPr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v"/>
            </a:pPr>
            <a:r>
              <a:rPr lang="pt-PT" sz="2000">
                <a:latin typeface="Arial" charset="0"/>
              </a:rPr>
              <a:t> As relações laborais são pautadas pela procura de compromisso.</a:t>
            </a:r>
          </a:p>
          <a:p>
            <a:endParaRPr lang="pt-PT" sz="2000">
              <a:latin typeface="Arial" charset="0"/>
            </a:endParaRPr>
          </a:p>
          <a:p>
            <a:endParaRPr lang="pt-PT"/>
          </a:p>
          <a:p>
            <a:endParaRPr lang="pt-PT"/>
          </a:p>
          <a:p>
            <a:endParaRPr lang="pt-PT"/>
          </a:p>
          <a:p>
            <a:endParaRPr lang="pt-PT"/>
          </a:p>
          <a:p>
            <a:pPr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v"/>
            </a:pPr>
            <a:endParaRPr lang="pt-PT" sz="2000"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0066"/>
              </a:buClr>
              <a:buFont typeface="Wingdings" pitchFamily="2" charset="2"/>
              <a:buNone/>
            </a:pPr>
            <a:endParaRPr lang="pt-PT" sz="200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Modelo social-democrata (II)</a:t>
            </a:r>
          </a:p>
        </p:txBody>
      </p:sp>
      <p:sp>
        <p:nvSpPr>
          <p:cNvPr id="6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C4FC0-30E3-49D8-B210-8DABCB758BA6}" type="slidenum">
              <a:rPr lang="pt-PT"/>
              <a:pPr/>
              <a:t>12</a:t>
            </a:fld>
            <a:endParaRPr lang="pt-PT"/>
          </a:p>
        </p:txBody>
      </p:sp>
      <p:sp>
        <p:nvSpPr>
          <p:cNvPr id="191491" name="Text Box 3"/>
          <p:cNvSpPr txBox="1">
            <a:spLocks noChangeArrowheads="1"/>
          </p:cNvSpPr>
          <p:nvPr/>
        </p:nvSpPr>
        <p:spPr bwMode="auto">
          <a:xfrm>
            <a:off x="685800" y="2133600"/>
            <a:ext cx="8458200" cy="4572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v"/>
            </a:pPr>
            <a:r>
              <a:rPr lang="pt-PT" sz="2400">
                <a:latin typeface="Arial" charset="0"/>
              </a:rPr>
              <a:t>A </a:t>
            </a:r>
            <a:r>
              <a:rPr lang="pt-PT" sz="2000">
                <a:latin typeface="Arial" charset="0"/>
              </a:rPr>
              <a:t>contratação colectiva é fortemente regulamentada.</a:t>
            </a:r>
          </a:p>
          <a:p>
            <a:pPr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v"/>
            </a:pPr>
            <a:r>
              <a:rPr lang="pt-PT" sz="2000">
                <a:latin typeface="Arial" charset="0"/>
              </a:rPr>
              <a:t>Taxas de sindicalização elevadas.</a:t>
            </a:r>
          </a:p>
          <a:p>
            <a:pPr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v"/>
            </a:pPr>
            <a:endParaRPr lang="pt-PT" sz="2000"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0066"/>
              </a:buClr>
              <a:buFont typeface="Wingdings" pitchFamily="2" charset="2"/>
              <a:buNone/>
            </a:pPr>
            <a:endParaRPr lang="pt-PT" sz="2000">
              <a:latin typeface="Arial" charset="0"/>
            </a:endParaRPr>
          </a:p>
          <a:p>
            <a:pPr>
              <a:spcBef>
                <a:spcPct val="50000"/>
              </a:spcBef>
              <a:buClr>
                <a:srgbClr val="000066"/>
              </a:buClr>
              <a:buFont typeface="Wingdings" pitchFamily="2" charset="2"/>
              <a:buNone/>
            </a:pPr>
            <a:r>
              <a:rPr lang="pt-PT" sz="2000" u="sng">
                <a:solidFill>
                  <a:srgbClr val="FF9900"/>
                </a:solidFill>
                <a:latin typeface="Arial" charset="0"/>
              </a:rPr>
              <a:t>Resultados</a:t>
            </a:r>
            <a:r>
              <a:rPr lang="pt-PT" sz="2000" u="sng">
                <a:latin typeface="Arial" charset="0"/>
              </a:rPr>
              <a:t>:</a:t>
            </a:r>
          </a:p>
          <a:p>
            <a:pPr>
              <a:spcBef>
                <a:spcPct val="50000"/>
              </a:spcBef>
              <a:buClr>
                <a:srgbClr val="000066"/>
              </a:buClr>
              <a:buFont typeface="Wingdings" pitchFamily="2" charset="2"/>
              <a:buNone/>
            </a:pPr>
            <a:endParaRPr lang="pt-PT" sz="2000" u="sng">
              <a:latin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pt-PT" sz="2000">
                <a:latin typeface="Arial" charset="0"/>
              </a:rPr>
              <a:t>Boa inserção social e política do movimento sindical.</a:t>
            </a:r>
          </a:p>
          <a:p>
            <a:pPr>
              <a:buFont typeface="Wingdings" pitchFamily="2" charset="2"/>
              <a:buChar char="v"/>
            </a:pPr>
            <a:r>
              <a:rPr lang="pt-PT" sz="2000">
                <a:latin typeface="Arial" charset="0"/>
              </a:rPr>
              <a:t> Alargamento do espaço de negociação e participação nos vários domínios e níveis económicos e sociais.</a:t>
            </a:r>
          </a:p>
          <a:p>
            <a:pPr>
              <a:spcBef>
                <a:spcPct val="50000"/>
              </a:spcBef>
              <a:buClr>
                <a:srgbClr val="000066"/>
              </a:buClr>
              <a:buFont typeface="Wingdings" pitchFamily="2" charset="2"/>
              <a:buNone/>
            </a:pPr>
            <a:endParaRPr lang="pt-PT" sz="20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pt-PT" sz="2000">
                <a:solidFill>
                  <a:srgbClr val="000066"/>
                </a:solidFill>
                <a:latin typeface="Arial" charset="0"/>
              </a:rPr>
              <a:t>Ex.. Alemanha, Suécia, Bélgica, Finlândia, Noruega, Dinamarca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1219200"/>
          </a:xfrm>
        </p:spPr>
        <p:txBody>
          <a:bodyPr/>
          <a:lstStyle/>
          <a:p>
            <a:pPr algn="just"/>
            <a:r>
              <a:rPr lang="pt-PT" sz="3000"/>
              <a:t>Modelo social-democrata: o caso da Alemanha (I)</a:t>
            </a:r>
          </a:p>
        </p:txBody>
      </p:sp>
      <p:sp>
        <p:nvSpPr>
          <p:cNvPr id="10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CDE28-42D1-41C1-BB24-4BA755E9BF94}" type="slidenum">
              <a:rPr lang="pt-PT"/>
              <a:pPr/>
              <a:t>13</a:t>
            </a:fld>
            <a:endParaRPr lang="pt-PT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85800" y="1700213"/>
            <a:ext cx="8458200" cy="173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v"/>
            </a:pPr>
            <a:r>
              <a:rPr lang="pt-PT" sz="2400">
                <a:solidFill>
                  <a:srgbClr val="000066"/>
                </a:solidFill>
                <a:latin typeface="Times New Roman" pitchFamily="18" charset="0"/>
              </a:rPr>
              <a:t> </a:t>
            </a:r>
            <a:r>
              <a:rPr lang="pt-PT" sz="2400">
                <a:solidFill>
                  <a:srgbClr val="FF9900"/>
                </a:solidFill>
                <a:latin typeface="Arial" charset="0"/>
              </a:rPr>
              <a:t>Sistema de relações industriais desenvolvido após a II Guerra Mundial, enquadrado numa ideologia partidária moderada.</a:t>
            </a:r>
          </a:p>
          <a:p>
            <a:pPr>
              <a:spcBef>
                <a:spcPct val="50000"/>
              </a:spcBef>
              <a:buClr>
                <a:srgbClr val="000066"/>
              </a:buClr>
              <a:buFont typeface="Wingdings" pitchFamily="2" charset="2"/>
              <a:buNone/>
            </a:pPr>
            <a:endParaRPr lang="pt-PT" sz="2400">
              <a:solidFill>
                <a:srgbClr val="FF9900"/>
              </a:solidFill>
              <a:latin typeface="Times New Roman" pitchFamily="18" charset="0"/>
            </a:endParaRP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3733800" y="25146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57200" y="3505200"/>
            <a:ext cx="777240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000">
                <a:latin typeface="Arial" charset="0"/>
              </a:rPr>
              <a:t>Procura de amplo consenso entre os diversos actores sociais</a:t>
            </a:r>
          </a:p>
          <a:p>
            <a:pPr>
              <a:spcBef>
                <a:spcPct val="50000"/>
              </a:spcBef>
            </a:pPr>
            <a:r>
              <a:rPr lang="pt-PT" sz="2000">
                <a:latin typeface="Arial" charset="0"/>
              </a:rPr>
              <a:t>		Estabilidade, paz social</a:t>
            </a:r>
          </a:p>
          <a:p>
            <a:pPr>
              <a:spcBef>
                <a:spcPct val="50000"/>
              </a:spcBef>
            </a:pPr>
            <a:endParaRPr lang="pt-PT" sz="2000">
              <a:latin typeface="Arial" charset="0"/>
            </a:endParaRP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457200" y="3505200"/>
            <a:ext cx="7848600" cy="1524000"/>
          </a:xfrm>
          <a:prstGeom prst="downArrowCallout">
            <a:avLst>
              <a:gd name="adj1" fmla="val 128750"/>
              <a:gd name="adj2" fmla="val 128750"/>
              <a:gd name="adj3" fmla="val 16667"/>
              <a:gd name="adj4" fmla="val 66667"/>
            </a:avLst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914400" y="5257800"/>
            <a:ext cx="6324600" cy="835025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400">
                <a:latin typeface="Arial" charset="0"/>
              </a:rPr>
              <a:t>Plataforma capaz de viabilizar a reabilitação económica e social do país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0"/>
            <a:ext cx="7707312" cy="1219200"/>
          </a:xfrm>
        </p:spPr>
        <p:txBody>
          <a:bodyPr/>
          <a:lstStyle/>
          <a:p>
            <a:r>
              <a:rPr lang="pt-PT" sz="3000"/>
              <a:t>Modelo social-democrata: </a:t>
            </a:r>
            <a:br>
              <a:rPr lang="pt-PT" sz="3000"/>
            </a:br>
            <a:r>
              <a:rPr lang="pt-PT" sz="3000"/>
              <a:t>o caso da Alemanha (II)</a:t>
            </a:r>
          </a:p>
        </p:txBody>
      </p:sp>
      <p:sp>
        <p:nvSpPr>
          <p:cNvPr id="6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4BDF-AE8E-4563-8F89-3F04D276797C}" type="slidenum">
              <a:rPr lang="pt-PT"/>
              <a:pPr/>
              <a:t>14</a:t>
            </a:fld>
            <a:endParaRPr lang="pt-PT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827088" y="1628775"/>
            <a:ext cx="8077200" cy="51228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>
                <a:solidFill>
                  <a:srgbClr val="FF9900"/>
                </a:solidFill>
                <a:latin typeface="Arial" charset="0"/>
              </a:rPr>
              <a:t>Características:</a:t>
            </a:r>
          </a:p>
          <a:p>
            <a:pPr algn="just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v"/>
            </a:pPr>
            <a:r>
              <a:rPr lang="pt-PT" sz="1400">
                <a:latin typeface="Arial" charset="0"/>
              </a:rPr>
              <a:t>Unidade organizativa e cooperação económica;</a:t>
            </a:r>
          </a:p>
          <a:p>
            <a:pPr algn="just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v"/>
            </a:pPr>
            <a:r>
              <a:rPr lang="pt-PT" sz="1400">
                <a:latin typeface="Arial" charset="0"/>
              </a:rPr>
              <a:t>Sistema de relações industriais fortemente regulamentado;</a:t>
            </a:r>
          </a:p>
          <a:p>
            <a:pPr algn="just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v"/>
            </a:pPr>
            <a:r>
              <a:rPr lang="pt-PT" sz="1400">
                <a:latin typeface="Arial" charset="0"/>
              </a:rPr>
              <a:t>Contratações colectivas de âmbito sectorial/regional</a:t>
            </a:r>
          </a:p>
          <a:p>
            <a:pPr algn="just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v"/>
            </a:pPr>
            <a:r>
              <a:rPr lang="pt-PT" sz="1400">
                <a:latin typeface="Arial" charset="0"/>
              </a:rPr>
              <a:t>Negociação colectiva e co-gestão económica (empresas com mais de 500 trabalhadores são supervisionadas/fiscalizadas pelos órgãos representativos dos trabalhadores);</a:t>
            </a:r>
          </a:p>
          <a:p>
            <a:pPr algn="just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v"/>
            </a:pPr>
            <a:r>
              <a:rPr lang="pt-PT" sz="1400">
                <a:latin typeface="Arial" charset="0"/>
              </a:rPr>
              <a:t>Conselhos de empresa (ou estabelecimento) que podem celebrar acordos de empresa, acompanhar as fases de recrutamento, formação profissional, eventuais situações de despedimentos (empresas com mais de 5  trabalhadores), mudanças organizacionais, etc.</a:t>
            </a:r>
          </a:p>
          <a:p>
            <a:pPr algn="just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v"/>
            </a:pPr>
            <a:r>
              <a:rPr lang="pt-PT" sz="1400">
                <a:latin typeface="Arial" charset="0"/>
              </a:rPr>
              <a:t>sindicatos desempenham um papel importante na definição das políticas sociais e económicas a nível governamental (modelo assente na procura de compromisso social). </a:t>
            </a:r>
          </a:p>
          <a:p>
            <a:pPr algn="just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v"/>
            </a:pPr>
            <a:r>
              <a:rPr lang="pt-PT" sz="1400">
                <a:latin typeface="Arial" charset="0"/>
              </a:rPr>
              <a:t>Sindicatos detêm poder financeiro e as suas estruturas são  profissionalizadas. Prestam serviços em vários domínios da vida social.</a:t>
            </a:r>
          </a:p>
          <a:p>
            <a:pPr algn="just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v"/>
            </a:pPr>
            <a:r>
              <a:rPr lang="pt-PT" sz="1400">
                <a:latin typeface="Arial" charset="0"/>
              </a:rPr>
              <a:t> Ligações ao SPD (partido social-democrata).</a:t>
            </a:r>
          </a:p>
          <a:p>
            <a:pPr algn="just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v"/>
            </a:pPr>
            <a:r>
              <a:rPr lang="pt-PT" sz="1400">
                <a:latin typeface="Arial" charset="0"/>
              </a:rPr>
              <a:t> Grande unidade sindical (a maior confederação, DGB, congrega mais de 80% dos efectivos sindicais.</a:t>
            </a:r>
          </a:p>
          <a:p>
            <a:pPr algn="just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v"/>
            </a:pPr>
            <a:r>
              <a:rPr lang="pt-PT" sz="1400">
                <a:latin typeface="Arial" charset="0"/>
              </a:rPr>
              <a:t>Cerca de 70% dos trabalhadores assalariados estão sindicalizados.</a:t>
            </a:r>
          </a:p>
          <a:p>
            <a:pPr algn="just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v"/>
            </a:pPr>
            <a:endParaRPr lang="pt-PT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/>
              <a:t>Países escandinavos (Dinamarca, Suécia...)</a:t>
            </a:r>
          </a:p>
        </p:txBody>
      </p:sp>
      <p:sp>
        <p:nvSpPr>
          <p:cNvPr id="7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F7E0-725F-4015-9FC9-3E8C77E461E7}" type="slidenum">
              <a:rPr lang="pt-PT"/>
              <a:pPr/>
              <a:t>15</a:t>
            </a:fld>
            <a:endParaRPr lang="pt-PT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85800" y="1412875"/>
            <a:ext cx="8458200" cy="39068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PT" sz="2400">
                <a:latin typeface="Times New Roman" pitchFamily="18" charset="0"/>
              </a:rPr>
              <a:t> </a:t>
            </a:r>
            <a:r>
              <a:rPr lang="pt-PT" sz="1600">
                <a:latin typeface="Arial" charset="0"/>
              </a:rPr>
              <a:t>Constituem variantes do modelo social democrata.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pt-PT" sz="1600">
                <a:latin typeface="Arial" charset="0"/>
              </a:rPr>
              <a:t> SRI (sistema de relações industriais), além de regulado, tende a ser mais centralizado do que na Alemanha (negociação nacional), ainda que articulado com negociação de nível regional e sectorial.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pt-PT" sz="1600">
                <a:latin typeface="Arial" charset="0"/>
              </a:rPr>
              <a:t> Forte representação dos sindicatos nos organismos estatais e relevância da negociação inter-profissional (ao invés do que sucede na Alemanha);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pt-PT" sz="1600">
                <a:latin typeface="Arial" charset="0"/>
              </a:rPr>
              <a:t>Taxas de sindicalização particularmente elevadas (80%).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pt-PT" sz="1600">
                <a:latin typeface="Arial" charset="0"/>
              </a:rPr>
              <a:t>Os sindicatos, além das reivindicações profissionais, prestam um conjunto alargado de serviços aos associados (formação, seguros de saúde, complementos de reforma...).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v"/>
            </a:pPr>
            <a:r>
              <a:rPr lang="pt-PT" sz="1600">
                <a:latin typeface="Arial" charset="0"/>
              </a:rPr>
              <a:t>Fortes ligações ao partido social-democrata</a:t>
            </a:r>
            <a:r>
              <a:rPr lang="pt-PT" sz="2000">
                <a:latin typeface="Arial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pt-PT" sz="2400">
                <a:latin typeface="Times New Roman" pitchFamily="18" charset="0"/>
              </a:rPr>
              <a:t> 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943100" y="4868863"/>
            <a:ext cx="7200900" cy="1816100"/>
          </a:xfrm>
          <a:prstGeom prst="rect">
            <a:avLst/>
          </a:prstGeom>
          <a:solidFill>
            <a:srgbClr val="FFCC99"/>
          </a:solidFill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PT" sz="1600">
                <a:latin typeface="Arial" charset="0"/>
              </a:rPr>
              <a:t>Na Suécia:</a:t>
            </a:r>
          </a:p>
          <a:p>
            <a:r>
              <a:rPr lang="pt-PT" sz="1600">
                <a:latin typeface="Arial" charset="0"/>
              </a:rPr>
              <a:t>1972: lei que torna obrigatória a presença dos órgãos representativos dos trabalhadores nos conselhos de administração (empresas com mais de 100 trabalhadores).</a:t>
            </a:r>
          </a:p>
          <a:p>
            <a:r>
              <a:rPr lang="pt-PT" sz="1600">
                <a:latin typeface="Arial" charset="0"/>
              </a:rPr>
              <a:t>1976: votada lei pelo parlamento sueco que confere aos sindicatos o poder de co-decisão nas empresas no que se refere a contratação e organização do trabalho (lei que entrou em vigor em 1980).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900113" y="0"/>
            <a:ext cx="7772400" cy="1143000"/>
          </a:xfrm>
        </p:spPr>
        <p:txBody>
          <a:bodyPr>
            <a:normAutofit/>
          </a:bodyPr>
          <a:lstStyle/>
          <a:p>
            <a:r>
              <a:rPr lang="pt-PT" b="1" smtClean="0">
                <a:solidFill>
                  <a:srgbClr val="C00000"/>
                </a:solidFill>
              </a:rPr>
              <a:t>O caso particular do Reino Unido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8E253-ED9F-4143-BBCE-34ABF7146E7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2227" name="Content Placeholder 2"/>
          <p:cNvSpPr>
            <a:spLocks noGrp="1"/>
          </p:cNvSpPr>
          <p:nvPr>
            <p:ph sz="quarter" idx="1"/>
          </p:nvPr>
        </p:nvSpPr>
        <p:spPr>
          <a:xfrm>
            <a:off x="900113" y="1412875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pt-PT" sz="2400" smtClean="0"/>
              <a:t>SRI mais antigo da União Europeia, devido ao arranque da industrialização e à crescente organização sindical (primeiros movimentos sindicais).</a:t>
            </a:r>
          </a:p>
          <a:p>
            <a:r>
              <a:rPr lang="pt-PT" sz="2000" smtClean="0">
                <a:latin typeface="Times New Roman" pitchFamily="18" charset="0"/>
              </a:rPr>
              <a:t>Os sindicatos organizaram-se essencialmente por ofício/profissão (</a:t>
            </a:r>
            <a:r>
              <a:rPr lang="pt-PT" sz="2000" i="1" smtClean="0">
                <a:latin typeface="Times New Roman" pitchFamily="18" charset="0"/>
              </a:rPr>
              <a:t>craft unions) --» </a:t>
            </a:r>
            <a:r>
              <a:rPr lang="pt-PT" sz="2000" smtClean="0">
                <a:latin typeface="Times New Roman" pitchFamily="18" charset="0"/>
              </a:rPr>
              <a:t>Modelo de organização ainda prevalecente (ao invés das variantes anteriores).</a:t>
            </a:r>
          </a:p>
          <a:p>
            <a:r>
              <a:rPr lang="pt-PT" sz="2000" i="1" smtClean="0">
                <a:latin typeface="Times New Roman" pitchFamily="18" charset="0"/>
              </a:rPr>
              <a:t>Trade Union Congress </a:t>
            </a:r>
            <a:r>
              <a:rPr lang="pt-PT" sz="2000" smtClean="0">
                <a:latin typeface="Times New Roman" pitchFamily="18" charset="0"/>
              </a:rPr>
              <a:t>(TUC), criada em 1868, é a central sindical que congrega a esmagadora maioria dos sindicatos (e sindicalizados) (quase 90% dos mesmos). A TUC está ligada ao Partido Trabalhista.</a:t>
            </a:r>
            <a:endParaRPr lang="pt-PT" sz="2000" i="1" smtClean="0">
              <a:latin typeface="Times New Roman" pitchFamily="18" charset="0"/>
            </a:endParaRPr>
          </a:p>
          <a:p>
            <a:r>
              <a:rPr lang="pt-PT" sz="2000" smtClean="0">
                <a:latin typeface="Times New Roman" pitchFamily="18" charset="0"/>
              </a:rPr>
              <a:t>Sindicatos detiveram um elevado poder significativo até à década de 1980 (governo conservador de Margaret Thatcher).</a:t>
            </a:r>
          </a:p>
          <a:p>
            <a:r>
              <a:rPr lang="pt-PT" sz="2000" smtClean="0">
                <a:latin typeface="Times New Roman" pitchFamily="18" charset="0"/>
              </a:rPr>
              <a:t>Até aqui, imperava a lei </a:t>
            </a:r>
            <a:r>
              <a:rPr lang="pt-PT" sz="2000" i="1" smtClean="0">
                <a:latin typeface="Times New Roman" pitchFamily="18" charset="0"/>
              </a:rPr>
              <a:t>closed shop </a:t>
            </a:r>
            <a:r>
              <a:rPr lang="pt-PT" sz="2000" smtClean="0">
                <a:latin typeface="Times New Roman" pitchFamily="18" charset="0"/>
              </a:rPr>
              <a:t>(adesão </a:t>
            </a:r>
            <a:r>
              <a:rPr lang="pt-PT" sz="2000" u="sng" smtClean="0">
                <a:latin typeface="Times New Roman" pitchFamily="18" charset="0"/>
              </a:rPr>
              <a:t>obrigatória </a:t>
            </a:r>
            <a:r>
              <a:rPr lang="pt-PT" sz="2000" smtClean="0">
                <a:latin typeface="Times New Roman" pitchFamily="18" charset="0"/>
              </a:rPr>
              <a:t>dos trabalhadores no sindicato representado na empresa aquando da respectiva contratação).</a:t>
            </a:r>
          </a:p>
          <a:p>
            <a:r>
              <a:rPr lang="pt-PT" sz="2000" smtClean="0">
                <a:latin typeface="Times New Roman" pitchFamily="18" charset="0"/>
              </a:rPr>
              <a:t>Adesão a um sindicato TUC implicava filiação no Partido Trabalhista.</a:t>
            </a:r>
          </a:p>
          <a:p>
            <a:endParaRPr lang="pt-PT" sz="2000" smtClean="0"/>
          </a:p>
          <a:p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mtClean="0">
                <a:solidFill>
                  <a:srgbClr val="C00000"/>
                </a:solidFill>
              </a:rPr>
              <a:t>Afasta-se do modelo social-democrata…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E7AD0-8B29-4931-AE6B-55B125F0BDF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pt-PT" sz="2400" smtClean="0"/>
              <a:t>Pelo seu “voluntarismo”. O sistema, sendo voluntarista, não obriga ao cumprimento dos acordos negociados entre sindicatos e empregadores</a:t>
            </a:r>
          </a:p>
          <a:p>
            <a:pPr>
              <a:buFont typeface="Arial" charset="0"/>
              <a:buChar char="•"/>
            </a:pPr>
            <a:r>
              <a:rPr lang="pt-PT" sz="2400" smtClean="0"/>
              <a:t>Uma empresa pode interditar a representação sindical no seu interior.</a:t>
            </a:r>
          </a:p>
          <a:p>
            <a:pPr>
              <a:buFont typeface="Arial" charset="0"/>
              <a:buChar char="•"/>
            </a:pPr>
            <a:r>
              <a:rPr lang="pt-PT" sz="2400" smtClean="0"/>
              <a:t>O SRS é pouco regulado; a intervenção do Estado é mínima.</a:t>
            </a:r>
          </a:p>
          <a:p>
            <a:pPr>
              <a:buFont typeface="Arial" charset="0"/>
              <a:buChar char="•"/>
            </a:pPr>
            <a:r>
              <a:rPr lang="pt-PT" sz="2400" smtClean="0"/>
              <a:t>Muitos dos acordos são realizados numa base descentralizada (nível de empresa), com os respectivos representantes sindicais de várias organizações sindicais (</a:t>
            </a:r>
            <a:r>
              <a:rPr lang="pt-PT" sz="2400" i="1" smtClean="0"/>
              <a:t>shop stewards).</a:t>
            </a:r>
          </a:p>
          <a:p>
            <a:pPr>
              <a:buFont typeface="Arial" charset="0"/>
              <a:buChar char="•"/>
            </a:pPr>
            <a:endParaRPr lang="pt-PT" smtClean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987675" y="5661025"/>
            <a:ext cx="5616575" cy="7016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PT" sz="2000" b="1" dirty="0" smtClean="0">
                <a:latin typeface="Arial" pitchFamily="34" charset="0"/>
              </a:rPr>
              <a:t>MUITAS DAS SUAS DIMENSÕES INSPIRARAM O MODELO LIBERAL</a:t>
            </a:r>
            <a:endParaRPr lang="en-US" sz="2000" dirty="0" smtClean="0">
              <a:latin typeface="Arial" pitchFamily="34" charset="0"/>
            </a:endParaRPr>
          </a:p>
        </p:txBody>
      </p:sp>
      <p:cxnSp>
        <p:nvCxnSpPr>
          <p:cNvPr id="9" name="Elbow Connector 8"/>
          <p:cNvCxnSpPr/>
          <p:nvPr/>
        </p:nvCxnSpPr>
        <p:spPr>
          <a:xfrm>
            <a:off x="1692275" y="5203825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755650" y="0"/>
            <a:ext cx="7786688" cy="1143000"/>
          </a:xfrm>
        </p:spPr>
        <p:txBody>
          <a:bodyPr/>
          <a:lstStyle/>
          <a:p>
            <a:r>
              <a:rPr lang="pt-PT" b="1" smtClean="0">
                <a:solidFill>
                  <a:srgbClr val="C00000"/>
                </a:solidFill>
              </a:rPr>
              <a:t>Modelo liberal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4DE39-546D-4D5A-9EE3-024F7967FF3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850" y="1447800"/>
            <a:ext cx="836295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t-PT" sz="2000" dirty="0" smtClean="0"/>
              <a:t>Quase inexistência de relação entre  o movimento sindical e os partidos políticos.</a:t>
            </a:r>
          </a:p>
          <a:p>
            <a:pPr eaLnBrk="1" hangingPunct="1">
              <a:lnSpc>
                <a:spcPct val="80000"/>
              </a:lnSpc>
              <a:defRPr/>
            </a:pPr>
            <a:endParaRPr lang="pt-PT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pt-PT" sz="2000" dirty="0" smtClean="0"/>
              <a:t>Aceitação do sistema capitalista sem nenhuma referência a um projecto socialista do tipo europeu.</a:t>
            </a:r>
          </a:p>
          <a:p>
            <a:pPr eaLnBrk="1" hangingPunct="1">
              <a:lnSpc>
                <a:spcPct val="80000"/>
              </a:lnSpc>
              <a:defRPr/>
            </a:pPr>
            <a:endParaRPr lang="pt-PT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pt-PT" sz="2000" dirty="0" smtClean="0"/>
              <a:t>Perspectiva muito economicista de defesa dos interesses dos assalariados.</a:t>
            </a:r>
          </a:p>
          <a:p>
            <a:pPr eaLnBrk="1" hangingPunct="1">
              <a:lnSpc>
                <a:spcPct val="80000"/>
              </a:lnSpc>
              <a:defRPr/>
            </a:pPr>
            <a:endParaRPr lang="pt-PT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pt-PT" sz="2000" dirty="0" smtClean="0"/>
              <a:t>Fraca capacidade de intervenção no sistema económico e social nacional.</a:t>
            </a:r>
          </a:p>
          <a:p>
            <a:pPr eaLnBrk="1" hangingPunct="1">
              <a:lnSpc>
                <a:spcPct val="80000"/>
              </a:lnSpc>
              <a:defRPr/>
            </a:pPr>
            <a:endParaRPr lang="pt-PT" sz="2400" dirty="0" smtClean="0"/>
          </a:p>
          <a:p>
            <a:pPr marL="0" indent="0">
              <a:buFont typeface="Wingdings 2" pitchFamily="18" charset="2"/>
              <a:buNone/>
              <a:defRPr/>
            </a:pPr>
            <a:r>
              <a:rPr lang="pt-PT" dirty="0" smtClean="0"/>
              <a:t>	</a:t>
            </a:r>
            <a:endParaRPr lang="pt-PT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397000" y="4149725"/>
            <a:ext cx="7058025" cy="25844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t-PT" b="1" dirty="0" smtClean="0">
                <a:latin typeface="+mn-lt"/>
              </a:rPr>
              <a:t>País mais representativo: EUA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pt-PT" dirty="0" smtClean="0">
                <a:latin typeface="+mn-lt"/>
              </a:rPr>
              <a:t>A partir dos anos 80 (difusão do </a:t>
            </a:r>
            <a:r>
              <a:rPr lang="pt-PT" dirty="0" err="1" smtClean="0">
                <a:latin typeface="+mn-lt"/>
              </a:rPr>
              <a:t>neo-liberalismo</a:t>
            </a:r>
            <a:r>
              <a:rPr lang="pt-PT" dirty="0" smtClean="0">
                <a:latin typeface="+mn-lt"/>
              </a:rPr>
              <a:t>):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pt-PT" dirty="0" smtClean="0">
              <a:latin typeface="+mn-lt"/>
            </a:endParaRPr>
          </a:p>
          <a:p>
            <a:pPr lvl="1" eaLnBrk="1" hangingPunct="1">
              <a:buFont typeface="Wingdings" pitchFamily="2" charset="2"/>
              <a:buChar char="ü"/>
              <a:defRPr/>
            </a:pPr>
            <a:r>
              <a:rPr lang="pt-PT" dirty="0" smtClean="0">
                <a:latin typeface="+mn-lt"/>
              </a:rPr>
              <a:t>Interdição por parte de mais de duas décadas dos Estados Federais das cláusulas de </a:t>
            </a:r>
            <a:r>
              <a:rPr lang="pt-PT" i="1" dirty="0" err="1" smtClean="0">
                <a:latin typeface="+mn-lt"/>
              </a:rPr>
              <a:t>union</a:t>
            </a:r>
            <a:r>
              <a:rPr lang="pt-PT" i="1" dirty="0" smtClean="0">
                <a:latin typeface="+mn-lt"/>
              </a:rPr>
              <a:t> </a:t>
            </a:r>
            <a:r>
              <a:rPr lang="pt-PT" i="1" dirty="0" err="1" smtClean="0">
                <a:latin typeface="+mn-lt"/>
              </a:rPr>
              <a:t>shop</a:t>
            </a:r>
            <a:r>
              <a:rPr lang="pt-PT" dirty="0" smtClean="0">
                <a:latin typeface="+mn-lt"/>
              </a:rPr>
              <a:t>, utilizando a possibilidade prevista na Lei de 1950.</a:t>
            </a:r>
          </a:p>
          <a:p>
            <a:pPr lvl="1" eaLnBrk="1" hangingPunct="1">
              <a:buFont typeface="Wingdings" pitchFamily="2" charset="2"/>
              <a:buChar char="ü"/>
              <a:defRPr/>
            </a:pPr>
            <a:endParaRPr lang="pt-PT" dirty="0" smtClean="0">
              <a:latin typeface="+mn-lt"/>
            </a:endParaRPr>
          </a:p>
          <a:p>
            <a:pPr lvl="1" eaLnBrk="1" hangingPunct="1">
              <a:buFont typeface="Wingdings" pitchFamily="2" charset="2"/>
              <a:buChar char="ü"/>
              <a:defRPr/>
            </a:pPr>
            <a:r>
              <a:rPr lang="pt-PT" dirty="0" smtClean="0">
                <a:latin typeface="+mn-lt"/>
              </a:rPr>
              <a:t>Quebra da sindicalização (8-10%).</a:t>
            </a:r>
          </a:p>
          <a:p>
            <a:pPr lvl="1" eaLnBrk="1" hangingPunct="1">
              <a:buFont typeface="Wingdings" pitchFamily="2" charset="2"/>
              <a:buChar char="ü"/>
              <a:defRPr/>
            </a:pPr>
            <a:endParaRPr lang="pt-PT" dirty="0" smtClean="0">
              <a:latin typeface="+mn-lt"/>
            </a:endParaRPr>
          </a:p>
          <a:p>
            <a:pPr lvl="1" eaLnBrk="1" hangingPunct="1">
              <a:buFont typeface="Wingdings" pitchFamily="2" charset="2"/>
              <a:buChar char="ü"/>
              <a:defRPr/>
            </a:pPr>
            <a:r>
              <a:rPr lang="pt-PT" dirty="0" smtClean="0">
                <a:latin typeface="+mn-lt"/>
              </a:rPr>
              <a:t>Perda de poder.... </a:t>
            </a:r>
            <a:endParaRPr lang="en-US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smtClean="0">
                <a:solidFill>
                  <a:srgbClr val="C00000"/>
                </a:solidFill>
              </a:rPr>
              <a:t>O caso particular do Japão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C38036-F832-4280-98DF-2BCF9735C5A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7347" name="Content Placeholder 2"/>
          <p:cNvSpPr>
            <a:spLocks noGrp="1"/>
          </p:cNvSpPr>
          <p:nvPr>
            <p:ph sz="quarter" idx="1"/>
          </p:nvPr>
        </p:nvSpPr>
        <p:spPr>
          <a:xfrm>
            <a:off x="755650" y="1773238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Arial" charset="0"/>
              <a:buChar char="•"/>
            </a:pPr>
            <a:r>
              <a:rPr lang="pt-PT" sz="2400" smtClean="0"/>
              <a:t>O sindicato estrutura-se na empresa (contrariamente aos países ocidentais).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Arial" charset="0"/>
              <a:buChar char="•"/>
            </a:pPr>
            <a:r>
              <a:rPr lang="pt-PT" sz="2400" smtClean="0"/>
              <a:t>Só existe um sindicato por empresa.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Arial" charset="0"/>
              <a:buChar char="•"/>
            </a:pPr>
            <a:r>
              <a:rPr lang="pt-PT" sz="2400" smtClean="0"/>
              <a:t>Os sindicatos assumem um papel crucial na </a:t>
            </a:r>
            <a:r>
              <a:rPr lang="pt-PT" sz="2400" b="1" smtClean="0"/>
              <a:t>forte integração das relações sociais</a:t>
            </a:r>
            <a:r>
              <a:rPr lang="pt-PT" sz="2400" smtClean="0"/>
              <a:t> que caracterizam as empresas japonesas.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Arial" charset="0"/>
              <a:buChar char="•"/>
            </a:pPr>
            <a:r>
              <a:rPr lang="pt-PT" sz="2400" smtClean="0"/>
              <a:t>Sindicalismo japonês não dispõe de apoio político para agir num quadro legal ou regulamentar extensível a todas as empresas.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Arial" charset="0"/>
              <a:buChar char="•"/>
            </a:pPr>
            <a:r>
              <a:rPr lang="pt-PT" sz="2400" smtClean="0"/>
              <a:t>Grande contraste entre grandes empresas e pequenas empresa.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buFont typeface="Arial" charset="0"/>
              <a:buChar char="•"/>
            </a:pPr>
            <a:r>
              <a:rPr lang="pt-PT" sz="2400" smtClean="0"/>
              <a:t>À medida que se desce na escala da subcontratação, mais fraca é a presença sindical e a protecção social.</a:t>
            </a:r>
          </a:p>
          <a:p>
            <a:endParaRPr lang="pt-P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200" b="1" dirty="0">
                <a:solidFill>
                  <a:srgbClr val="7030A0"/>
                </a:solidFill>
              </a:rPr>
              <a:t>Movimento sindical: do fortalecimento ao enfraquecimento (1)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E8B9-297D-4382-B13D-F47A80BD5BFB}" type="slidenum">
              <a:rPr lang="pt-PT"/>
              <a:pPr/>
              <a:t>2</a:t>
            </a:fld>
            <a:endParaRPr lang="pt-PT"/>
          </a:p>
        </p:txBody>
      </p:sp>
      <p:sp>
        <p:nvSpPr>
          <p:cNvPr id="187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16013" y="1773238"/>
            <a:ext cx="7313612" cy="4114800"/>
          </a:xfrm>
        </p:spPr>
        <p:txBody>
          <a:bodyPr>
            <a:normAutofit lnSpcReduction="10000"/>
          </a:bodyPr>
          <a:lstStyle/>
          <a:p>
            <a:r>
              <a:rPr lang="pt-PT" sz="2400" dirty="0">
                <a:latin typeface="Arial" charset="0"/>
              </a:rPr>
              <a:t>Pós-guerra – Período </a:t>
            </a:r>
            <a:r>
              <a:rPr lang="pt-PT" sz="2400" i="1" dirty="0">
                <a:latin typeface="Arial" charset="0"/>
              </a:rPr>
              <a:t>30 Anos Gloriosos</a:t>
            </a:r>
          </a:p>
          <a:p>
            <a:pPr>
              <a:buFont typeface="Wingdings" pitchFamily="2" charset="2"/>
              <a:buNone/>
            </a:pPr>
            <a:endParaRPr lang="pt-PT" sz="2400" i="1" dirty="0">
              <a:latin typeface="Arial" charset="0"/>
            </a:endParaRPr>
          </a:p>
          <a:p>
            <a:pPr algn="just">
              <a:buFont typeface="Wingdings" pitchFamily="2" charset="2"/>
              <a:buNone/>
            </a:pPr>
            <a:r>
              <a:rPr lang="pt-PT" sz="2400" dirty="0">
                <a:latin typeface="Arial" charset="0"/>
              </a:rPr>
              <a:t> - </a:t>
            </a:r>
            <a:r>
              <a:rPr lang="pt-PT" sz="1600" dirty="0">
                <a:latin typeface="Arial" charset="0"/>
              </a:rPr>
              <a:t>sindicatos: organizações poderosas enquanto representantes dos trabalhadores assalariados, tanto no plano económico como político.</a:t>
            </a:r>
          </a:p>
          <a:p>
            <a:pPr algn="just">
              <a:buFont typeface="Wingdings" pitchFamily="2" charset="2"/>
              <a:buNone/>
            </a:pPr>
            <a:r>
              <a:rPr lang="pt-PT" sz="1600" dirty="0">
                <a:latin typeface="Arial" charset="0"/>
              </a:rPr>
              <a:t> - instância fundamental da consolidação da </a:t>
            </a:r>
            <a:r>
              <a:rPr lang="pt-PT" sz="1600" b="1" u="sng" dirty="0">
                <a:latin typeface="Arial" charset="0"/>
              </a:rPr>
              <a:t>relação salarial </a:t>
            </a:r>
            <a:r>
              <a:rPr lang="pt-PT" sz="1600" b="1" u="sng" dirty="0" err="1">
                <a:latin typeface="Arial" charset="0"/>
              </a:rPr>
              <a:t>fordista</a:t>
            </a:r>
            <a:r>
              <a:rPr lang="pt-PT" sz="1600" dirty="0">
                <a:latin typeface="Arial" charset="0"/>
              </a:rPr>
              <a:t> (v. Ponto 2 do programa) e do </a:t>
            </a:r>
            <a:r>
              <a:rPr lang="pt-PT" sz="1600" b="1" dirty="0">
                <a:latin typeface="Arial" charset="0"/>
              </a:rPr>
              <a:t>compromisso salarial </a:t>
            </a:r>
            <a:r>
              <a:rPr lang="pt-PT" sz="1600" b="1" dirty="0" err="1">
                <a:latin typeface="Arial" charset="0"/>
              </a:rPr>
              <a:t>fordista</a:t>
            </a:r>
            <a:r>
              <a:rPr lang="pt-PT" sz="1600" b="1" dirty="0">
                <a:latin typeface="Arial" charset="0"/>
              </a:rPr>
              <a:t> </a:t>
            </a:r>
            <a:r>
              <a:rPr lang="pt-PT" sz="1600" dirty="0">
                <a:latin typeface="Arial" charset="0"/>
              </a:rPr>
              <a:t>(aceitação pelos trabalhadores/sindicatos das prerrogativas patronais quanto ao conteúdo, organização e intensidade de trabalho, tendo como contrapartida o aumento progressiva dos salários (sinónimo de melhoria das condições de vida) e a respectiva negociação colectiva sobre a os princípios inerentes à progressão salarial.</a:t>
            </a:r>
          </a:p>
          <a:p>
            <a:pPr algn="just">
              <a:buFont typeface="Wingdings" pitchFamily="2" charset="2"/>
              <a:buNone/>
            </a:pPr>
            <a:r>
              <a:rPr lang="pt-PT" sz="1600" dirty="0">
                <a:latin typeface="Arial" charset="0"/>
              </a:rPr>
              <a:t> - dinamização da negociação colectiva em torno de salários e outras condições de trabalho (condições de recrutamento, promoções e planos de carreiras, benefícios sociais, contratos de trabalho/segurança, controlo e pagamento de horas extraordinárias).</a:t>
            </a:r>
          </a:p>
          <a:p>
            <a:pPr>
              <a:buFont typeface="Wingdings" pitchFamily="2" charset="2"/>
              <a:buNone/>
            </a:pPr>
            <a:endParaRPr lang="en-US" sz="16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549275"/>
            <a:ext cx="7313613" cy="490538"/>
          </a:xfrm>
        </p:spPr>
        <p:txBody>
          <a:bodyPr>
            <a:normAutofit fontScale="90000"/>
          </a:bodyPr>
          <a:lstStyle/>
          <a:p>
            <a:r>
              <a:rPr lang="pt-PT" sz="3200">
                <a:solidFill>
                  <a:schemeClr val="hlink"/>
                </a:solidFill>
              </a:rPr>
              <a:t>MODELO MEDITERRÂNICO (I)</a:t>
            </a:r>
            <a:endParaRPr lang="en-US" sz="3200">
              <a:solidFill>
                <a:schemeClr val="hlink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2D21-77FE-4312-A228-E493688D94FE}" type="slidenum">
              <a:rPr lang="pt-PT"/>
              <a:pPr/>
              <a:t>20</a:t>
            </a:fld>
            <a:endParaRPr lang="pt-PT"/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1188" y="1916113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PT" sz="1600" b="1">
                <a:latin typeface="Arial" charset="0"/>
              </a:rPr>
              <a:t>Relação de dependência e subordinação</a:t>
            </a:r>
            <a:r>
              <a:rPr lang="pt-PT" sz="1600">
                <a:latin typeface="Arial" charset="0"/>
              </a:rPr>
              <a:t> dos sindicatos e da acção sindical, dos partidos e ideologias políticas.</a:t>
            </a:r>
          </a:p>
          <a:p>
            <a:pPr>
              <a:lnSpc>
                <a:spcPct val="90000"/>
              </a:lnSpc>
            </a:pPr>
            <a:endParaRPr lang="pt-PT" sz="1600" b="1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PT" sz="1600" b="1">
                <a:latin typeface="Arial" charset="0"/>
              </a:rPr>
              <a:t>RESULTADO:</a:t>
            </a:r>
            <a:r>
              <a:rPr lang="pt-PT" sz="1600">
                <a:latin typeface="Arial" charset="0"/>
              </a:rPr>
              <a:t> os sindicatos transformam-se numa espécie de </a:t>
            </a:r>
            <a:r>
              <a:rPr lang="pt-PT" sz="1600" i="1">
                <a:latin typeface="Arial" charset="0"/>
              </a:rPr>
              <a:t>correia de transmissão</a:t>
            </a:r>
            <a:r>
              <a:rPr lang="pt-PT" sz="1600">
                <a:latin typeface="Arial" charset="0"/>
              </a:rPr>
              <a:t> das posições partidárias, </a:t>
            </a:r>
            <a:r>
              <a:rPr lang="pt-PT" sz="1700">
                <a:latin typeface="Arial" charset="0"/>
              </a:rPr>
              <a:t>tendo tido como objectivo uma reforma estrutural da sociedade (a construção de uma sociedade socialista).</a:t>
            </a:r>
            <a:r>
              <a:rPr lang="pt-PT" sz="1600">
                <a:latin typeface="Arial" charset="0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PT" sz="16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pt-PT" sz="1600">
                <a:latin typeface="Arial" charset="0"/>
              </a:rPr>
              <a:t>Existência de um </a:t>
            </a:r>
            <a:r>
              <a:rPr lang="pt-PT" sz="1600" b="1">
                <a:latin typeface="Arial" charset="0"/>
              </a:rPr>
              <a:t>pluralismo sindical</a:t>
            </a:r>
            <a:r>
              <a:rPr lang="pt-PT" sz="1600">
                <a:latin typeface="Arial" charset="0"/>
              </a:rPr>
              <a:t> estruturado em torno de             ideologias políticas e religiosas.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PT" sz="1600">
                <a:latin typeface="Arial" charset="0"/>
              </a:rPr>
              <a:t>Representatividade dos sindicatos de </a:t>
            </a:r>
            <a:r>
              <a:rPr lang="pt-PT" sz="1600" b="1">
                <a:latin typeface="Arial" charset="0"/>
              </a:rPr>
              <a:t>ideologia comunista.</a:t>
            </a:r>
            <a:endParaRPr lang="pt-PT" sz="160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PT" sz="160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pt-PT" sz="1600">
                <a:latin typeface="Arial" charset="0"/>
              </a:rPr>
              <a:t>Laços estreitos entre a confederação sindical mais representativa e o respectivo partido comunista do país. </a:t>
            </a:r>
          </a:p>
          <a:p>
            <a:pPr>
              <a:lnSpc>
                <a:spcPct val="90000"/>
              </a:lnSpc>
            </a:pPr>
            <a:r>
              <a:rPr lang="pt-PT" sz="1600">
                <a:latin typeface="Arial" charset="0"/>
              </a:rPr>
              <a:t>Relações sociais baseadas no princípio de </a:t>
            </a:r>
            <a:r>
              <a:rPr lang="pt-PT" sz="1600" b="1">
                <a:latin typeface="Arial" charset="0"/>
              </a:rPr>
              <a:t>“oposição e conflito”.</a:t>
            </a:r>
          </a:p>
          <a:p>
            <a:pPr>
              <a:lnSpc>
                <a:spcPct val="90000"/>
              </a:lnSpc>
            </a:pPr>
            <a:endParaRPr lang="pt-PT" sz="16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pt-PT" sz="1600">
                <a:latin typeface="Arial" charset="0"/>
              </a:rPr>
              <a:t>O pluralismo manifesta-se na </a:t>
            </a:r>
            <a:r>
              <a:rPr lang="pt-PT" sz="1600" b="1">
                <a:latin typeface="Arial" charset="0"/>
              </a:rPr>
              <a:t>existência de várias estruturas representativas dos mesmo trabalhadores</a:t>
            </a:r>
            <a:r>
              <a:rPr lang="pt-PT" sz="1600">
                <a:latin typeface="Arial" charset="0"/>
              </a:rPr>
              <a:t> que entram, muitas vezes em conflito.</a:t>
            </a:r>
          </a:p>
          <a:p>
            <a:pPr lvl="1">
              <a:lnSpc>
                <a:spcPct val="90000"/>
              </a:lnSpc>
            </a:pPr>
            <a:endParaRPr lang="en-US" sz="1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620713"/>
            <a:ext cx="7351712" cy="490537"/>
          </a:xfrm>
        </p:spPr>
        <p:txBody>
          <a:bodyPr>
            <a:normAutofit fontScale="90000"/>
          </a:bodyPr>
          <a:lstStyle/>
          <a:p>
            <a:r>
              <a:rPr lang="pt-PT">
                <a:solidFill>
                  <a:schemeClr val="hlink"/>
                </a:solidFill>
              </a:rPr>
              <a:t>MODELO MEDITERRÂNICO (III)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065B-0D8C-41F1-B24B-EC68C621034E}" type="slidenum">
              <a:rPr lang="pt-PT"/>
              <a:pPr/>
              <a:t>21</a:t>
            </a:fld>
            <a:endParaRPr lang="pt-PT"/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700213"/>
            <a:ext cx="8229600" cy="5616575"/>
          </a:xfrm>
        </p:spPr>
        <p:txBody>
          <a:bodyPr/>
          <a:lstStyle/>
          <a:p>
            <a:r>
              <a:rPr lang="pt-PT" sz="2000" b="1">
                <a:latin typeface="Arial" charset="0"/>
              </a:rPr>
              <a:t>Logo, existência de fortes divisões sindicais</a:t>
            </a:r>
            <a:r>
              <a:rPr lang="pt-PT" sz="2000">
                <a:latin typeface="Arial" charset="0"/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pt-PT" sz="2000">
                <a:latin typeface="Arial" charset="0"/>
              </a:rPr>
              <a:t>Baseadas em projectos doutrinários de transformação social muito diferentes.</a:t>
            </a:r>
          </a:p>
          <a:p>
            <a:pPr>
              <a:buFont typeface="Wingdings" pitchFamily="2" charset="2"/>
              <a:buNone/>
            </a:pPr>
            <a:endParaRPr lang="pt-PT" sz="2000">
              <a:latin typeface="Arial" charset="0"/>
            </a:endParaRPr>
          </a:p>
          <a:p>
            <a:r>
              <a:rPr lang="pt-PT" sz="2000">
                <a:latin typeface="Arial" charset="0"/>
              </a:rPr>
              <a:t>A </a:t>
            </a:r>
            <a:r>
              <a:rPr lang="pt-PT" sz="2000" b="1">
                <a:latin typeface="Arial" charset="0"/>
              </a:rPr>
              <a:t>institucionalização de conflitos</a:t>
            </a:r>
            <a:r>
              <a:rPr lang="pt-PT" sz="2000">
                <a:latin typeface="Arial" charset="0"/>
              </a:rPr>
              <a:t> (o princípio de oposição e de conflito):</a:t>
            </a:r>
          </a:p>
          <a:p>
            <a:endParaRPr lang="pt-PT" sz="200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pt-PT" sz="2000">
                <a:latin typeface="Arial" charset="0"/>
              </a:rPr>
              <a:t>	   		  </a:t>
            </a:r>
            <a:r>
              <a:rPr lang="pt-PT" sz="2000" b="1">
                <a:latin typeface="Arial" charset="0"/>
              </a:rPr>
              <a:t>domina as relações</a:t>
            </a:r>
            <a:r>
              <a:rPr lang="pt-PT" sz="2000">
                <a:latin typeface="Arial" charset="0"/>
              </a:rPr>
              <a:t> que se estabelecem no mundo de trabalho.</a:t>
            </a:r>
          </a:p>
          <a:p>
            <a:pPr>
              <a:buFont typeface="Wingdings" pitchFamily="2" charset="2"/>
              <a:buNone/>
            </a:pPr>
            <a:endParaRPr lang="pt-PT" sz="200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pt-PT" sz="2000" b="1">
                <a:latin typeface="Arial" charset="0"/>
              </a:rPr>
              <a:t>Países:</a:t>
            </a:r>
          </a:p>
          <a:p>
            <a:pPr>
              <a:buFont typeface="Wingdings" pitchFamily="2" charset="2"/>
              <a:buNone/>
            </a:pPr>
            <a:r>
              <a:rPr lang="pt-PT" sz="2000">
                <a:latin typeface="Arial" charset="0"/>
              </a:rPr>
              <a:t>Países do Sul da Europa: Itália, França, Espanha e Portugal</a:t>
            </a:r>
          </a:p>
          <a:p>
            <a:pPr>
              <a:buFont typeface="Wingdings" pitchFamily="2" charset="2"/>
              <a:buNone/>
            </a:pPr>
            <a:r>
              <a:rPr lang="pt-PT"/>
              <a:t>		</a:t>
            </a:r>
            <a:endParaRPr lang="en-US"/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323850" y="4149725"/>
            <a:ext cx="1871663" cy="2889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C00000"/>
                </a:solidFill>
              </a:rPr>
              <a:t>Semelhanças entre Itália, Espanha, França e Portugal (II)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A27880-1D8A-4692-A715-6A22F0A5DBC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0420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PT" smtClean="0"/>
          </a:p>
        </p:txBody>
      </p:sp>
      <p:sp>
        <p:nvSpPr>
          <p:cNvPr id="60421" name="Rectangle 3"/>
          <p:cNvSpPr txBox="1">
            <a:spLocks noChangeArrowheads="1"/>
          </p:cNvSpPr>
          <p:nvPr/>
        </p:nvSpPr>
        <p:spPr bwMode="auto">
          <a:xfrm>
            <a:off x="539750" y="1341438"/>
            <a:ext cx="82804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1300" b="1">
                <a:latin typeface="Perpetua" pitchFamily="18" charset="0"/>
              </a:rPr>
              <a:t> </a:t>
            </a:r>
            <a:endParaRPr lang="pt-PT" sz="1300">
              <a:latin typeface="Perpetua" pitchFamily="18" charset="0"/>
            </a:endParaRP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1300" b="1">
                <a:latin typeface="Perpetua" pitchFamily="18" charset="0"/>
              </a:rPr>
              <a:t>ITÁLIA</a:t>
            </a:r>
            <a:r>
              <a:rPr lang="pt-PT" sz="1300">
                <a:latin typeface="Perpetua" pitchFamily="18" charset="0"/>
              </a:rPr>
              <a:t>: CLIL, maioritariamente ex-comunista.</a:t>
            </a: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1300">
                <a:latin typeface="Perpetua" pitchFamily="18" charset="0"/>
              </a:rPr>
              <a:t>             CISL, de sensibilidade democrata cristã.</a:t>
            </a: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1300">
                <a:latin typeface="Perpetua" pitchFamily="18" charset="0"/>
              </a:rPr>
              <a:t>             UTL, de maioria socialista.</a:t>
            </a: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pt-PT" sz="1300">
              <a:latin typeface="Perpetua" pitchFamily="18" charset="0"/>
            </a:endParaRP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1300" b="1">
                <a:latin typeface="Perpetua" pitchFamily="18" charset="0"/>
              </a:rPr>
              <a:t>ESPANHA</a:t>
            </a:r>
            <a:r>
              <a:rPr lang="pt-PT" sz="1300">
                <a:latin typeface="Perpetua" pitchFamily="18" charset="0"/>
              </a:rPr>
              <a:t>: UGT, historicamente próxima do partido socialista.</a:t>
            </a: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1300">
                <a:latin typeface="Perpetua" pitchFamily="18" charset="0"/>
              </a:rPr>
              <a:t>                   CO, Comissões Operárias que estão na direcção do partido comunista.</a:t>
            </a: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pt-PT" sz="1300">
              <a:latin typeface="Perpetua" pitchFamily="18" charset="0"/>
            </a:endParaRP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1300" b="1">
                <a:latin typeface="Perpetua" pitchFamily="18" charset="0"/>
              </a:rPr>
              <a:t>FRANÇA</a:t>
            </a:r>
            <a:r>
              <a:rPr lang="pt-PT" sz="1300">
                <a:latin typeface="Perpetua" pitchFamily="18" charset="0"/>
              </a:rPr>
              <a:t>: CGT (Confederação Geral do Trabalho) de influência comunista.</a:t>
            </a: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1300">
                <a:latin typeface="Perpetua" pitchFamily="18" charset="0"/>
              </a:rPr>
              <a:t>                 CFDT (Confederação Francesa Democrática do Trabalho), de sensibilidade maioritariamente socialista com orientações autogestionárias.</a:t>
            </a: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1300">
                <a:latin typeface="Perpetua" pitchFamily="18" charset="0"/>
              </a:rPr>
              <a:t>                 FO (Confederação Geral do Trabalho – Força Operária), de ideologia revolucionária.</a:t>
            </a: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1300">
                <a:latin typeface="Perpetua" pitchFamily="18" charset="0"/>
              </a:rPr>
              <a:t>                 CFTC (Confederação Francesa dos Trabalhadores Cristãos), de inspiração cristã.</a:t>
            </a: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1300">
                <a:latin typeface="Perpetua" pitchFamily="18" charset="0"/>
              </a:rPr>
              <a:t>                 CFE-CGC (Confederação Francesa do Enquadramento - Confederação Geral de Quadros), confederação específica de quadros técnicos e superiores.</a:t>
            </a: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pt-PT" sz="1300">
              <a:latin typeface="Perpetua" pitchFamily="18" charset="0"/>
            </a:endParaRP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1500" b="1">
                <a:latin typeface="Perpetua" pitchFamily="18" charset="0"/>
              </a:rPr>
              <a:t>Portugal:</a:t>
            </a:r>
            <a:r>
              <a:rPr lang="pt-PT" sz="1300">
                <a:latin typeface="Perpetua" pitchFamily="18" charset="0"/>
              </a:rPr>
              <a:t> </a:t>
            </a:r>
          </a:p>
          <a:p>
            <a:pPr marL="822325" lvl="2" indent="-228600" eaLnBrk="1" hangingPunct="1">
              <a:lnSpc>
                <a:spcPct val="80000"/>
              </a:lnSpc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</a:pPr>
            <a:r>
              <a:rPr lang="pt-PT" sz="1400" b="1">
                <a:solidFill>
                  <a:schemeClr val="tx2"/>
                </a:solidFill>
                <a:latin typeface="Perpetua" pitchFamily="18" charset="0"/>
              </a:rPr>
              <a:t>CGTP-IN</a:t>
            </a:r>
            <a:r>
              <a:rPr lang="pt-PT" sz="1400">
                <a:solidFill>
                  <a:schemeClr val="tx2"/>
                </a:solidFill>
                <a:latin typeface="Perpetua" pitchFamily="18" charset="0"/>
              </a:rPr>
              <a:t> (Confederação Geral dos Trabalhadores Portugueses – IN)</a:t>
            </a:r>
          </a:p>
          <a:p>
            <a:pPr marL="822325" lvl="2" indent="-228600" eaLnBrk="1" hangingPunct="1">
              <a:lnSpc>
                <a:spcPct val="80000"/>
              </a:lnSpc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</a:pPr>
            <a:r>
              <a:rPr lang="pt-PT" sz="1400" b="1">
                <a:solidFill>
                  <a:schemeClr val="tx2"/>
                </a:solidFill>
                <a:latin typeface="Perpetua" pitchFamily="18" charset="0"/>
              </a:rPr>
              <a:t>UGT</a:t>
            </a:r>
            <a:r>
              <a:rPr lang="pt-PT" sz="1400">
                <a:solidFill>
                  <a:schemeClr val="tx2"/>
                </a:solidFill>
                <a:latin typeface="Perpetua" pitchFamily="18" charset="0"/>
              </a:rPr>
              <a:t> (União Geral de Trabalhadores)</a:t>
            </a:r>
          </a:p>
          <a:p>
            <a:pPr marL="822325" lvl="2" indent="-228600" eaLnBrk="1" hangingPunct="1">
              <a:lnSpc>
                <a:spcPct val="80000"/>
              </a:lnSpc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</a:pPr>
            <a:r>
              <a:rPr lang="pt-PT" sz="1400" b="1">
                <a:latin typeface="Perpetua" pitchFamily="18" charset="0"/>
              </a:rPr>
              <a:t>CGSI </a:t>
            </a:r>
            <a:r>
              <a:rPr lang="pt-PT" sz="1400">
                <a:latin typeface="Perpetua" pitchFamily="18" charset="0"/>
              </a:rPr>
              <a:t>(Confederação Geral dos Sindicatos Independentes) (2001)</a:t>
            </a:r>
          </a:p>
          <a:p>
            <a:pPr marL="822325" lvl="2" indent="-228600" eaLnBrk="1" hangingPunct="1">
              <a:lnSpc>
                <a:spcPct val="80000"/>
              </a:lnSpc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</a:pPr>
            <a:r>
              <a:rPr lang="pt-PT" sz="1400" b="1">
                <a:latin typeface="Perpetua" pitchFamily="18" charset="0"/>
              </a:rPr>
              <a:t>USI </a:t>
            </a:r>
            <a:r>
              <a:rPr lang="pt-PT" sz="1400">
                <a:latin typeface="Perpetua" pitchFamily="18" charset="0"/>
              </a:rPr>
              <a:t>(União dos Sindicatos Independentes ) (2001)</a:t>
            </a:r>
          </a:p>
          <a:p>
            <a:pPr marL="822325" lvl="2" indent="-228600" eaLnBrk="1" hangingPunct="1">
              <a:lnSpc>
                <a:spcPct val="80000"/>
              </a:lnSpc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</a:pPr>
            <a:r>
              <a:rPr lang="pt-PT" sz="1400" b="1">
                <a:latin typeface="Perpetua" pitchFamily="18" charset="0"/>
              </a:rPr>
              <a:t>CPQ</a:t>
            </a:r>
            <a:r>
              <a:rPr lang="pt-PT" sz="1400">
                <a:latin typeface="Perpetua" pitchFamily="18" charset="0"/>
              </a:rPr>
              <a:t> (Confederação Portuguesa de Quadros Técnicos e Científicos)</a:t>
            </a:r>
          </a:p>
          <a:p>
            <a:pPr marL="822325" lvl="2" indent="-228600" eaLnBrk="1" hangingPunct="1">
              <a:lnSpc>
                <a:spcPct val="80000"/>
              </a:lnSpc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</a:pPr>
            <a:r>
              <a:rPr lang="pt-PT" sz="1400" b="1">
                <a:latin typeface="Perpetua" pitchFamily="18" charset="0"/>
              </a:rPr>
              <a:t>CSI</a:t>
            </a:r>
            <a:r>
              <a:rPr lang="pt-PT" sz="1400">
                <a:latin typeface="Perpetua" pitchFamily="18" charset="0"/>
              </a:rPr>
              <a:t> (Convenção Sindical Independente)(1990)</a:t>
            </a:r>
          </a:p>
          <a:p>
            <a:pPr marL="822325" lvl="2" indent="-228600" eaLnBrk="1" hangingPunct="1">
              <a:lnSpc>
                <a:spcPct val="80000"/>
              </a:lnSpc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</a:pPr>
            <a:r>
              <a:rPr lang="pt-PT" sz="1400" b="1">
                <a:latin typeface="Perpetua" pitchFamily="18" charset="0"/>
              </a:rPr>
              <a:t>CNSQ-Fensiq</a:t>
            </a:r>
            <a:r>
              <a:rPr lang="pt-PT" sz="1400">
                <a:latin typeface="Perpetua" pitchFamily="18" charset="0"/>
              </a:rPr>
              <a:t> (Confederação Nacional de Sindicatos de Quadros-FENSIQ) (1992).</a:t>
            </a:r>
            <a:endParaRPr lang="pt-PT" sz="1400" b="1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C00000"/>
                </a:solidFill>
              </a:rPr>
              <a:t>Semelhanças entre Itália, Espanha, França e Portugal (II)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1BCDB-3A39-4648-A8F5-A2DCEECC75C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1444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PT" smtClean="0"/>
          </a:p>
        </p:txBody>
      </p:sp>
      <p:sp>
        <p:nvSpPr>
          <p:cNvPr id="61445" name="Rectangle 3"/>
          <p:cNvSpPr txBox="1">
            <a:spLocks noChangeArrowheads="1"/>
          </p:cNvSpPr>
          <p:nvPr/>
        </p:nvSpPr>
        <p:spPr bwMode="auto">
          <a:xfrm>
            <a:off x="539750" y="1341438"/>
            <a:ext cx="82804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1300" b="1">
                <a:latin typeface="Perpetua" pitchFamily="18" charset="0"/>
              </a:rPr>
              <a:t> </a:t>
            </a:r>
            <a:endParaRPr lang="pt-PT" sz="1300">
              <a:latin typeface="Perpetua" pitchFamily="18" charset="0"/>
            </a:endParaRP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1300" b="1">
                <a:latin typeface="Perpetua" pitchFamily="18" charset="0"/>
              </a:rPr>
              <a:t>ITÁLIA</a:t>
            </a:r>
            <a:r>
              <a:rPr lang="pt-PT" sz="1300">
                <a:latin typeface="Perpetua" pitchFamily="18" charset="0"/>
              </a:rPr>
              <a:t>: CLIL, maioritariamente ex-comunista.</a:t>
            </a: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1300">
                <a:latin typeface="Perpetua" pitchFamily="18" charset="0"/>
              </a:rPr>
              <a:t>             CISL, de sensibilidade democrata cristã.</a:t>
            </a: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1300">
                <a:latin typeface="Perpetua" pitchFamily="18" charset="0"/>
              </a:rPr>
              <a:t>             UTL, de maioria socialista.</a:t>
            </a: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pt-PT" sz="1300">
              <a:latin typeface="Perpetua" pitchFamily="18" charset="0"/>
            </a:endParaRP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1300" b="1">
                <a:latin typeface="Perpetua" pitchFamily="18" charset="0"/>
              </a:rPr>
              <a:t>ESPANHA</a:t>
            </a:r>
            <a:r>
              <a:rPr lang="pt-PT" sz="1300">
                <a:latin typeface="Perpetua" pitchFamily="18" charset="0"/>
              </a:rPr>
              <a:t>: UGT, historicamente próxima do partido socialista.</a:t>
            </a: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1300">
                <a:latin typeface="Perpetua" pitchFamily="18" charset="0"/>
              </a:rPr>
              <a:t>                   CO, Comissões Operárias que estão na direcção do partido comunista.</a:t>
            </a: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pt-PT" sz="1300">
              <a:latin typeface="Perpetua" pitchFamily="18" charset="0"/>
            </a:endParaRP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1300" b="1">
                <a:latin typeface="Perpetua" pitchFamily="18" charset="0"/>
              </a:rPr>
              <a:t>FRANÇA</a:t>
            </a:r>
            <a:r>
              <a:rPr lang="pt-PT" sz="1300">
                <a:latin typeface="Perpetua" pitchFamily="18" charset="0"/>
              </a:rPr>
              <a:t>: CGT (Confederação Geral do Trabalho) de influência comunista.</a:t>
            </a: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1300">
                <a:latin typeface="Perpetua" pitchFamily="18" charset="0"/>
              </a:rPr>
              <a:t>                 CFDT (Confederação Francesa Democrática do Trabalho), de sensibilidade maioritariamente socialista com orientações autogestionárias.</a:t>
            </a: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1300">
                <a:latin typeface="Perpetua" pitchFamily="18" charset="0"/>
              </a:rPr>
              <a:t>                 FO (Confederação Geral do Trabalho – Força Operária), de ideologia revolucionária.</a:t>
            </a: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1300">
                <a:latin typeface="Perpetua" pitchFamily="18" charset="0"/>
              </a:rPr>
              <a:t>                 CFTC (Confederação Francesa dos Trabalhadores Cristãos), de inspiração cristã.</a:t>
            </a: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1300">
                <a:latin typeface="Perpetua" pitchFamily="18" charset="0"/>
              </a:rPr>
              <a:t>                 CFE-CGC (Confederação Francesa do Enquadramento - Confederação Geral de Quadros), confederação específica de quadros técnicos e superiores.</a:t>
            </a: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endParaRPr lang="pt-PT" sz="1300">
              <a:latin typeface="Perpetua" pitchFamily="18" charset="0"/>
            </a:endParaRPr>
          </a:p>
          <a:p>
            <a:pPr marL="273050" indent="-273050" eaLnBrk="1" hangingPunct="1">
              <a:lnSpc>
                <a:spcPct val="80000"/>
              </a:lnSpc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1500" b="1">
                <a:latin typeface="Perpetua" pitchFamily="18" charset="0"/>
              </a:rPr>
              <a:t>Portugal:</a:t>
            </a:r>
            <a:r>
              <a:rPr lang="pt-PT" sz="1300">
                <a:latin typeface="Perpetua" pitchFamily="18" charset="0"/>
              </a:rPr>
              <a:t> </a:t>
            </a:r>
          </a:p>
          <a:p>
            <a:pPr marL="822325" lvl="2" indent="-228600" eaLnBrk="1" hangingPunct="1">
              <a:lnSpc>
                <a:spcPct val="80000"/>
              </a:lnSpc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</a:pPr>
            <a:r>
              <a:rPr lang="pt-PT" sz="1400" b="1">
                <a:solidFill>
                  <a:srgbClr val="C00000"/>
                </a:solidFill>
                <a:latin typeface="Perpetua" pitchFamily="18" charset="0"/>
              </a:rPr>
              <a:t>CGTP-IN</a:t>
            </a:r>
            <a:r>
              <a:rPr lang="pt-PT" sz="1400">
                <a:solidFill>
                  <a:srgbClr val="C00000"/>
                </a:solidFill>
                <a:latin typeface="Perpetua" pitchFamily="18" charset="0"/>
              </a:rPr>
              <a:t> (Confederação Geral dos Trabalhadores Portugueses – IN) </a:t>
            </a:r>
          </a:p>
          <a:p>
            <a:pPr marL="822325" lvl="2" indent="-228600" eaLnBrk="1" hangingPunct="1">
              <a:lnSpc>
                <a:spcPct val="80000"/>
              </a:lnSpc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</a:pPr>
            <a:r>
              <a:rPr lang="pt-PT" sz="1400" b="1">
                <a:solidFill>
                  <a:srgbClr val="C00000"/>
                </a:solidFill>
                <a:latin typeface="Perpetua" pitchFamily="18" charset="0"/>
              </a:rPr>
              <a:t>UGT</a:t>
            </a:r>
            <a:r>
              <a:rPr lang="pt-PT" sz="1400">
                <a:solidFill>
                  <a:srgbClr val="C00000"/>
                </a:solidFill>
                <a:latin typeface="Perpetua" pitchFamily="18" charset="0"/>
              </a:rPr>
              <a:t> (União Geral de Trabalhadores)</a:t>
            </a:r>
          </a:p>
          <a:p>
            <a:pPr marL="822325" lvl="2" indent="-228600" eaLnBrk="1" hangingPunct="1">
              <a:lnSpc>
                <a:spcPct val="80000"/>
              </a:lnSpc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</a:pPr>
            <a:r>
              <a:rPr lang="pt-PT" sz="1400" b="1">
                <a:latin typeface="Perpetua" pitchFamily="18" charset="0"/>
              </a:rPr>
              <a:t>CGSI </a:t>
            </a:r>
            <a:r>
              <a:rPr lang="pt-PT" sz="1400">
                <a:latin typeface="Perpetua" pitchFamily="18" charset="0"/>
              </a:rPr>
              <a:t>(Confederação Geral dos Sindicatos Independentes) (2001)</a:t>
            </a:r>
          </a:p>
          <a:p>
            <a:pPr marL="822325" lvl="2" indent="-228600" eaLnBrk="1" hangingPunct="1">
              <a:lnSpc>
                <a:spcPct val="80000"/>
              </a:lnSpc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</a:pPr>
            <a:r>
              <a:rPr lang="pt-PT" sz="1400" b="1">
                <a:latin typeface="Perpetua" pitchFamily="18" charset="0"/>
              </a:rPr>
              <a:t>USI </a:t>
            </a:r>
            <a:r>
              <a:rPr lang="pt-PT" sz="1400">
                <a:latin typeface="Perpetua" pitchFamily="18" charset="0"/>
              </a:rPr>
              <a:t>(União dos Sindicatos Independentes ) (2001)</a:t>
            </a:r>
          </a:p>
          <a:p>
            <a:pPr marL="822325" lvl="2" indent="-228600" eaLnBrk="1" hangingPunct="1">
              <a:lnSpc>
                <a:spcPct val="80000"/>
              </a:lnSpc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</a:pPr>
            <a:r>
              <a:rPr lang="pt-PT" sz="1400" b="1">
                <a:latin typeface="Perpetua" pitchFamily="18" charset="0"/>
              </a:rPr>
              <a:t>CPQ</a:t>
            </a:r>
            <a:r>
              <a:rPr lang="pt-PT" sz="1400">
                <a:latin typeface="Perpetua" pitchFamily="18" charset="0"/>
              </a:rPr>
              <a:t> (Confederação Portuguesa de Quadros Técnicos e Científicos)</a:t>
            </a:r>
          </a:p>
          <a:p>
            <a:pPr marL="822325" lvl="2" indent="-228600" eaLnBrk="1" hangingPunct="1">
              <a:lnSpc>
                <a:spcPct val="80000"/>
              </a:lnSpc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</a:pPr>
            <a:r>
              <a:rPr lang="pt-PT" sz="1400" b="1">
                <a:latin typeface="Perpetua" pitchFamily="18" charset="0"/>
              </a:rPr>
              <a:t>CSI</a:t>
            </a:r>
            <a:r>
              <a:rPr lang="pt-PT" sz="1400">
                <a:latin typeface="Perpetua" pitchFamily="18" charset="0"/>
              </a:rPr>
              <a:t> (Convenção Sindical Independente)(1990)</a:t>
            </a:r>
          </a:p>
          <a:p>
            <a:pPr marL="822325" lvl="2" indent="-228600" eaLnBrk="1" hangingPunct="1">
              <a:lnSpc>
                <a:spcPct val="80000"/>
              </a:lnSpc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</a:pPr>
            <a:r>
              <a:rPr lang="pt-PT" sz="1400" b="1">
                <a:latin typeface="Perpetua" pitchFamily="18" charset="0"/>
              </a:rPr>
              <a:t>CNSQ-Fensiq</a:t>
            </a:r>
            <a:r>
              <a:rPr lang="pt-PT" sz="1400">
                <a:latin typeface="Perpetua" pitchFamily="18" charset="0"/>
              </a:rPr>
              <a:t> (Confederação Nacional de Sindicatos de Quadros-FENSIQ) (1992).</a:t>
            </a:r>
            <a:endParaRPr lang="pt-PT" sz="1400" b="1">
              <a:latin typeface="Perpetua" pitchFamily="18" charset="0"/>
            </a:endParaRPr>
          </a:p>
        </p:txBody>
      </p:sp>
      <p:sp>
        <p:nvSpPr>
          <p:cNvPr id="61446" name="TextBox 2"/>
          <p:cNvSpPr txBox="1">
            <a:spLocks noChangeArrowheads="1"/>
          </p:cNvSpPr>
          <p:nvPr/>
        </p:nvSpPr>
        <p:spPr bwMode="auto">
          <a:xfrm>
            <a:off x="6227763" y="5029200"/>
            <a:ext cx="17287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000">
                <a:solidFill>
                  <a:srgbClr val="C00000"/>
                </a:solidFill>
              </a:rPr>
              <a:t>As únicas com assente em sede de CPCS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SRL: </a:t>
            </a:r>
            <a:r>
              <a:rPr lang="pt-PT" dirty="0"/>
              <a:t>o caso de Portugal</a:t>
            </a:r>
          </a:p>
        </p:txBody>
      </p:sp>
      <p:sp>
        <p:nvSpPr>
          <p:cNvPr id="6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E40CF-53CE-487B-97C8-A2B371F1B2F0}" type="slidenum">
              <a:rPr lang="pt-PT"/>
              <a:pPr/>
              <a:t>24</a:t>
            </a:fld>
            <a:endParaRPr lang="pt-PT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8763000" cy="4656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pt-PT" sz="2400" dirty="0">
                <a:latin typeface="Arial" charset="0"/>
              </a:rPr>
              <a:t>Três grandes fases no desenvolvimento das relações industriais :</a:t>
            </a:r>
          </a:p>
          <a:p>
            <a:pPr marL="457200" indent="-457200">
              <a:spcBef>
                <a:spcPct val="50000"/>
              </a:spcBef>
            </a:pPr>
            <a:endParaRPr lang="pt-PT" sz="2400" dirty="0"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pt-PT" sz="2400" dirty="0">
                <a:latin typeface="Arial" charset="0"/>
              </a:rPr>
              <a:t>Anterior a 1933: génese do movimento sindical e patronal (fase pré-corporativista).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pt-PT" sz="2400" dirty="0">
                <a:latin typeface="Arial" charset="0"/>
              </a:rPr>
              <a:t>Entre 1933 e 1974: do período corporativista à institucionalização das relações industriais.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pt-PT" sz="2400" dirty="0">
                <a:latin typeface="Arial" charset="0"/>
              </a:rPr>
              <a:t>Pós 25 de Abril de 1974: da institucionalização das relações industriais à configuração actual.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pt-PT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pt-PT" sz="2800"/>
              <a:t>SRI: o caso de Portugal </a:t>
            </a:r>
            <a:br>
              <a:rPr lang="pt-PT" sz="2800"/>
            </a:br>
            <a:r>
              <a:rPr lang="pt-PT" sz="2800"/>
              <a:t> - A Fase da institucionalização das relações industriais</a:t>
            </a:r>
          </a:p>
        </p:txBody>
      </p:sp>
      <p:sp>
        <p:nvSpPr>
          <p:cNvPr id="10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C78CC-2C42-41F0-AF68-A07F73A95718}" type="slidenum">
              <a:rPr lang="pt-PT"/>
              <a:pPr/>
              <a:t>25</a:t>
            </a:fld>
            <a:endParaRPr lang="pt-PT"/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457200" y="1773238"/>
            <a:ext cx="8686800" cy="26209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000" u="sng">
                <a:latin typeface="Arial" charset="0"/>
              </a:rPr>
              <a:t>1975/1976: </a:t>
            </a:r>
            <a:r>
              <a:rPr lang="pt-PT" sz="2000">
                <a:latin typeface="Arial" charset="0"/>
              </a:rPr>
              <a:t>realização, pela primeira vez, de eleições livres (sufrágio universal), contornadas de uma grande instabilidade política.</a:t>
            </a:r>
          </a:p>
          <a:p>
            <a:pPr>
              <a:spcBef>
                <a:spcPct val="50000"/>
              </a:spcBef>
            </a:pPr>
            <a:endParaRPr lang="pt-PT" sz="200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pt-PT" sz="2000">
                <a:latin typeface="Arial" charset="0"/>
              </a:rPr>
              <a:t>Constituição de 1976</a:t>
            </a:r>
          </a:p>
          <a:p>
            <a:pPr>
              <a:spcBef>
                <a:spcPct val="50000"/>
              </a:spcBef>
            </a:pPr>
            <a:endParaRPr lang="pt-PT" sz="200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pt-PT" sz="2400">
              <a:latin typeface="Times New Roman" pitchFamily="18" charset="0"/>
            </a:endParaRPr>
          </a:p>
        </p:txBody>
      </p:sp>
      <p:sp>
        <p:nvSpPr>
          <p:cNvPr id="72708" name="AutoShape 4"/>
          <p:cNvSpPr>
            <a:spLocks noChangeArrowheads="1"/>
          </p:cNvSpPr>
          <p:nvPr/>
        </p:nvSpPr>
        <p:spPr bwMode="auto">
          <a:xfrm>
            <a:off x="3419475" y="3068638"/>
            <a:ext cx="914400" cy="485775"/>
          </a:xfrm>
          <a:prstGeom prst="leftRightArrow">
            <a:avLst>
              <a:gd name="adj1" fmla="val 50000"/>
              <a:gd name="adj2" fmla="val 37647"/>
            </a:avLst>
          </a:prstGeom>
          <a:solidFill>
            <a:schemeClr val="hlink"/>
          </a:solidFill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4572000" y="2852738"/>
            <a:ext cx="2971800" cy="714375"/>
          </a:xfrm>
          <a:prstGeom prst="rect">
            <a:avLst/>
          </a:prstGeom>
          <a:noFill/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000">
                <a:latin typeface="Arial" charset="0"/>
              </a:rPr>
              <a:t>Transição para socialismo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1908175" y="3933825"/>
            <a:ext cx="6629400" cy="2085975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000">
                <a:latin typeface="Arial" charset="0"/>
              </a:rPr>
              <a:t>Consagração de um acervo importante de normas favoráveis aos trabalhadores, reflectindo os direitos pelos quais a classe trabalhadora se havia debatido.</a:t>
            </a:r>
          </a:p>
          <a:p>
            <a:pPr>
              <a:spcBef>
                <a:spcPct val="50000"/>
              </a:spcBef>
            </a:pPr>
            <a:r>
              <a:rPr lang="pt-PT" sz="2000">
                <a:latin typeface="Arial" charset="0"/>
              </a:rPr>
              <a:t>Constituição que (teoricamente) elevaria o país a um Estado democrático e social, dando enquadramento legal às relações industriais.</a:t>
            </a:r>
          </a:p>
        </p:txBody>
      </p:sp>
      <p:sp>
        <p:nvSpPr>
          <p:cNvPr id="72713" name="AutoShape 9"/>
          <p:cNvSpPr>
            <a:spLocks noChangeArrowheads="1"/>
          </p:cNvSpPr>
          <p:nvPr/>
        </p:nvSpPr>
        <p:spPr bwMode="auto">
          <a:xfrm rot="5400000">
            <a:off x="467519" y="4077494"/>
            <a:ext cx="1309687" cy="733425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hlink"/>
          </a:solidFill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333375"/>
            <a:ext cx="7696200" cy="1219200"/>
          </a:xfrm>
        </p:spPr>
        <p:txBody>
          <a:bodyPr>
            <a:normAutofit fontScale="90000"/>
          </a:bodyPr>
          <a:lstStyle/>
          <a:p>
            <a:r>
              <a:rPr lang="pt-PT" sz="2800"/>
              <a:t>SRI: o caso de Portugal </a:t>
            </a:r>
            <a:br>
              <a:rPr lang="pt-PT" sz="2800"/>
            </a:br>
            <a:r>
              <a:rPr lang="pt-PT" sz="2800"/>
              <a:t> - A Fase da institucionalização das relações industriais</a:t>
            </a:r>
          </a:p>
        </p:txBody>
      </p:sp>
      <p:sp>
        <p:nvSpPr>
          <p:cNvPr id="6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F98E5-45EE-4857-92E0-FC86D0984D1D}" type="slidenum">
              <a:rPr lang="pt-PT"/>
              <a:pPr/>
              <a:t>26</a:t>
            </a:fld>
            <a:endParaRPr lang="pt-PT"/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042988" y="1773238"/>
            <a:ext cx="7924800" cy="53482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 b="1">
                <a:solidFill>
                  <a:srgbClr val="FF9900"/>
                </a:solidFill>
                <a:latin typeface="Arial" charset="0"/>
              </a:rPr>
              <a:t>Constituição de 1976 consagra</a:t>
            </a:r>
            <a:r>
              <a:rPr lang="pt-PT" sz="1600" b="1">
                <a:latin typeface="Times New Roman" pitchFamily="18" charset="0"/>
              </a:rPr>
              <a:t>:</a:t>
            </a:r>
          </a:p>
          <a:p>
            <a:pPr algn="just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pt-PT" sz="1600">
                <a:latin typeface="Times New Roman" pitchFamily="18" charset="0"/>
                <a:cs typeface="Arial" charset="0"/>
              </a:rPr>
              <a:t> </a:t>
            </a:r>
            <a:r>
              <a:rPr lang="pt-PT" sz="1600">
                <a:latin typeface="Arial" charset="0"/>
                <a:cs typeface="Arial" charset="0"/>
              </a:rPr>
              <a:t>a liberdade sindical; </a:t>
            </a:r>
            <a:endParaRPr lang="pt-PT" sz="1600">
              <a:latin typeface="Arial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pt-PT" sz="1600">
                <a:latin typeface="Arial" charset="0"/>
                <a:cs typeface="Arial" charset="0"/>
              </a:rPr>
              <a:t> o direito à greve; </a:t>
            </a:r>
            <a:endParaRPr lang="pt-PT" sz="1600">
              <a:latin typeface="Arial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pt-PT" sz="1600">
                <a:latin typeface="Arial" charset="0"/>
                <a:cs typeface="Arial" charset="0"/>
              </a:rPr>
              <a:t> o aumento dos salários e o princípios da supressão da carestia de vida; </a:t>
            </a:r>
            <a:endParaRPr lang="pt-PT" sz="1600">
              <a:latin typeface="Arial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pt-PT" sz="1600">
                <a:latin typeface="Arial" charset="0"/>
                <a:cs typeface="Arial" charset="0"/>
              </a:rPr>
              <a:t>  a  institucionalização de um salário mínimo nacional; </a:t>
            </a:r>
            <a:endParaRPr lang="pt-PT" sz="1600">
              <a:latin typeface="Arial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pt-PT" sz="1600">
                <a:latin typeface="Arial" charset="0"/>
                <a:cs typeface="Arial" charset="0"/>
              </a:rPr>
              <a:t> a redução do horário de trabalho; </a:t>
            </a:r>
            <a:endParaRPr lang="pt-PT" sz="1600">
              <a:latin typeface="Arial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pt-PT" sz="1600">
                <a:latin typeface="Arial" charset="0"/>
                <a:cs typeface="Arial" charset="0"/>
              </a:rPr>
              <a:t> a reintegração daqueles trabalhadores despedidos por terem </a:t>
            </a:r>
            <a:r>
              <a:rPr lang="pt-PT" sz="1600" i="1">
                <a:latin typeface="Arial" charset="0"/>
                <a:cs typeface="Arial" charset="0"/>
              </a:rPr>
              <a:t>abusivamente</a:t>
            </a:r>
            <a:r>
              <a:rPr lang="pt-PT" sz="1600">
                <a:latin typeface="Arial" charset="0"/>
                <a:cs typeface="Arial" charset="0"/>
              </a:rPr>
              <a:t> exercido a sua actividade sindical; </a:t>
            </a:r>
            <a:endParaRPr lang="pt-PT" sz="1600">
              <a:latin typeface="Arial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pt-PT" sz="1600">
                <a:latin typeface="Arial" charset="0"/>
                <a:cs typeface="Arial" charset="0"/>
              </a:rPr>
              <a:t> a liberdade de reunião e de associação; </a:t>
            </a:r>
            <a:endParaRPr lang="pt-PT" sz="1600">
              <a:latin typeface="Arial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pt-PT" sz="1600">
                <a:latin typeface="Arial" charset="0"/>
                <a:cs typeface="Arial" charset="0"/>
              </a:rPr>
              <a:t> a liberdade de imprensa; </a:t>
            </a:r>
            <a:endParaRPr lang="pt-PT" sz="1600">
              <a:latin typeface="Arial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pt-PT" sz="1600">
                <a:latin typeface="Arial" charset="0"/>
                <a:cs typeface="Arial" charset="0"/>
              </a:rPr>
              <a:t> a  liberdade de federação em organismos sindicais internacionais; </a:t>
            </a:r>
            <a:endParaRPr lang="pt-PT" sz="1600">
              <a:latin typeface="Arial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pt-PT" sz="1600">
                <a:latin typeface="Arial" charset="0"/>
                <a:cs typeface="Arial" charset="0"/>
              </a:rPr>
              <a:t>a extinção da PIDE/DGS  (e julgamento público dos seus membros); </a:t>
            </a:r>
            <a:endParaRPr lang="pt-PT" sz="1600">
              <a:latin typeface="Arial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pt-PT" sz="1600">
                <a:latin typeface="Arial" charset="0"/>
                <a:cs typeface="Arial" charset="0"/>
              </a:rPr>
              <a:t>  restrições ao despedimento colectivo e individual; </a:t>
            </a:r>
            <a:endParaRPr lang="pt-PT" sz="1600">
              <a:latin typeface="Arial" charset="0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§"/>
            </a:pPr>
            <a:r>
              <a:rPr lang="pt-PT" sz="1600">
                <a:latin typeface="Arial" charset="0"/>
                <a:cs typeface="Arial" charset="0"/>
              </a:rPr>
              <a:t> o pagamento do subsídio de férias e de Natal  (13º e 14º meses). </a:t>
            </a:r>
            <a:endParaRPr lang="pt-PT" sz="1600">
              <a:latin typeface="Arial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pt-PT" sz="1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2800"/>
              <a:t>SRI: o caso de Portugal </a:t>
            </a:r>
            <a:br>
              <a:rPr lang="pt-PT" sz="2800"/>
            </a:br>
            <a:r>
              <a:rPr lang="pt-PT" sz="2800"/>
              <a:t> - A Fase da institucionalização das relações industriais</a:t>
            </a:r>
          </a:p>
        </p:txBody>
      </p:sp>
      <p:sp>
        <p:nvSpPr>
          <p:cNvPr id="7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9E344-D7D2-4C95-A6C1-28296F39D8B4}" type="slidenum">
              <a:rPr lang="pt-PT"/>
              <a:pPr/>
              <a:t>27</a:t>
            </a:fld>
            <a:endParaRPr lang="pt-PT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04800" y="1700213"/>
            <a:ext cx="8839200" cy="560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u="sng">
                <a:latin typeface="Arial" charset="0"/>
              </a:rPr>
              <a:t>1978</a:t>
            </a:r>
            <a:r>
              <a:rPr lang="pt-PT">
                <a:latin typeface="Arial" charset="0"/>
              </a:rPr>
              <a:t>: </a:t>
            </a:r>
            <a:r>
              <a:rPr lang="pt-PT">
                <a:solidFill>
                  <a:srgbClr val="FF9900"/>
                </a:solidFill>
                <a:latin typeface="Arial" charset="0"/>
              </a:rPr>
              <a:t>criação da UGT</a:t>
            </a:r>
            <a:r>
              <a:rPr lang="pt-PT">
                <a:latin typeface="Arial" charset="0"/>
              </a:rPr>
              <a:t>, no âmbito da governação socialista (1976-1978)</a:t>
            </a:r>
          </a:p>
          <a:p>
            <a:pPr>
              <a:spcBef>
                <a:spcPct val="50000"/>
              </a:spcBef>
            </a:pPr>
            <a:r>
              <a:rPr lang="pt-PT" u="sng">
                <a:latin typeface="Arial" charset="0"/>
              </a:rPr>
              <a:t>Clivagem ideológica e táctica por parte das centrais sindicais: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pt-PT">
                <a:latin typeface="Arial" charset="0"/>
              </a:rPr>
              <a:t> </a:t>
            </a:r>
            <a:r>
              <a:rPr lang="pt-PT" sz="1600">
                <a:solidFill>
                  <a:srgbClr val="FF9900"/>
                </a:solidFill>
                <a:latin typeface="Arial" charset="0"/>
              </a:rPr>
              <a:t>UGT</a:t>
            </a:r>
            <a:r>
              <a:rPr lang="pt-PT" sz="1600">
                <a:latin typeface="Arial" charset="0"/>
              </a:rPr>
              <a:t>: sindicalismo de negociação e participação (mais próxima do PS), com maior presença no sector terciário.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pt-PT" sz="1600">
                <a:latin typeface="Arial" charset="0"/>
              </a:rPr>
              <a:t> </a:t>
            </a:r>
            <a:r>
              <a:rPr lang="pt-PT" sz="1600">
                <a:solidFill>
                  <a:srgbClr val="FF9900"/>
                </a:solidFill>
                <a:latin typeface="Arial" charset="0"/>
              </a:rPr>
              <a:t>CGTP</a:t>
            </a:r>
            <a:r>
              <a:rPr lang="pt-PT" sz="1600">
                <a:latin typeface="Arial" charset="0"/>
              </a:rPr>
              <a:t>: sindicalismo de oposição e de antagonismo (ideologicamente próxima do PCP), com maior presença no sector secundário (</a:t>
            </a:r>
            <a:r>
              <a:rPr lang="pt-PT" sz="1600">
                <a:solidFill>
                  <a:srgbClr val="000066"/>
                </a:solidFill>
                <a:latin typeface="Arial" charset="0"/>
              </a:rPr>
              <a:t>declínio do número de associados, veja-se quadro do texto da sebenta, de C. Cerdeira</a:t>
            </a:r>
            <a:r>
              <a:rPr lang="pt-PT" sz="1600">
                <a:latin typeface="Arial" charset="0"/>
              </a:rPr>
              <a:t>). Representa cerca de 65% dos trabalhadores sindicalizados no país. </a:t>
            </a:r>
            <a:r>
              <a:rPr lang="pt-PT" sz="1600" b="1">
                <a:latin typeface="Arial" charset="0"/>
              </a:rPr>
              <a:t>Orientação actual</a:t>
            </a:r>
            <a:r>
              <a:rPr lang="pt-PT" sz="1600">
                <a:latin typeface="Arial" charset="0"/>
              </a:rPr>
              <a:t>: defesa de direitos adquiridos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pt-PT" sz="1600">
                <a:solidFill>
                  <a:schemeClr val="tx2"/>
                </a:solidFill>
                <a:latin typeface="Arial" charset="0"/>
              </a:rPr>
              <a:t>Centrais que se apresentam mais como </a:t>
            </a:r>
            <a:r>
              <a:rPr lang="pt-PT" sz="1600" u="sng">
                <a:solidFill>
                  <a:schemeClr val="tx2"/>
                </a:solidFill>
                <a:latin typeface="Arial" charset="0"/>
              </a:rPr>
              <a:t>rivais</a:t>
            </a:r>
            <a:r>
              <a:rPr lang="pt-PT" sz="1600">
                <a:solidFill>
                  <a:schemeClr val="tx2"/>
                </a:solidFill>
                <a:latin typeface="Arial" charset="0"/>
              </a:rPr>
              <a:t> </a:t>
            </a:r>
            <a:r>
              <a:rPr lang="pt-PT" sz="1600" u="sng">
                <a:solidFill>
                  <a:schemeClr val="tx2"/>
                </a:solidFill>
                <a:latin typeface="Arial" charset="0"/>
              </a:rPr>
              <a:t>do que como parceiras</a:t>
            </a:r>
            <a:r>
              <a:rPr lang="pt-PT" sz="1600">
                <a:solidFill>
                  <a:schemeClr val="tx2"/>
                </a:solidFill>
                <a:latin typeface="Arial" charset="0"/>
              </a:rPr>
              <a:t> na luta pela defesa dos trabalhadores, agravando a </a:t>
            </a:r>
            <a:r>
              <a:rPr lang="pt-PT" sz="1600" u="sng">
                <a:solidFill>
                  <a:schemeClr val="tx2"/>
                </a:solidFill>
                <a:latin typeface="Arial" charset="0"/>
              </a:rPr>
              <a:t>fragmentação e o enfraquecimento</a:t>
            </a:r>
            <a:r>
              <a:rPr lang="pt-PT" sz="1600">
                <a:solidFill>
                  <a:schemeClr val="tx2"/>
                </a:solidFill>
                <a:latin typeface="Arial" charset="0"/>
              </a:rPr>
              <a:t> da posição sindical na negociação colectiva.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pt-PT" sz="1600">
                <a:solidFill>
                  <a:schemeClr val="tx2"/>
                </a:solidFill>
                <a:latin typeface="Arial" charset="0"/>
              </a:rPr>
              <a:t>Verticalização e centralização das decisões na cúpula das organizações sindicais --» Fraco enquadramento das organizações de base pelas organizações de nível superior.</a:t>
            </a:r>
          </a:p>
          <a:p>
            <a:pPr>
              <a:spcBef>
                <a:spcPct val="20000"/>
              </a:spcBef>
            </a:pPr>
            <a:endParaRPr lang="pt-PT" sz="1600">
              <a:solidFill>
                <a:schemeClr val="tx2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endParaRPr lang="pt-PT" sz="220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pt-PT" sz="2200">
              <a:solidFill>
                <a:schemeClr val="tx2"/>
              </a:solidFill>
              <a:latin typeface="Times New Roman" pitchFamily="18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None/>
            </a:pPr>
            <a:endParaRPr lang="pt-PT" sz="22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187450" y="5949950"/>
            <a:ext cx="7272338" cy="623888"/>
          </a:xfrm>
          <a:prstGeom prst="rect">
            <a:avLst/>
          </a:prstGeom>
          <a:solidFill>
            <a:srgbClr val="FFCC99"/>
          </a:solidFill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b="1">
                <a:latin typeface="Arial" charset="0"/>
              </a:rPr>
              <a:t>A</a:t>
            </a:r>
            <a:r>
              <a:rPr lang="pt-PT" b="1"/>
              <a:t> </a:t>
            </a:r>
            <a:r>
              <a:rPr lang="pt-PT" sz="1600" b="1">
                <a:latin typeface="Arial" charset="0"/>
              </a:rPr>
              <a:t>fase de institucionalização das RI corresponde à institucionalização do regime salarial fordista em Portugal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pt-PT" sz="2800"/>
              <a:t>SRI: o caso de Portugal </a:t>
            </a:r>
            <a:br>
              <a:rPr lang="pt-PT" sz="2800"/>
            </a:br>
            <a:r>
              <a:rPr lang="pt-PT" sz="2800"/>
              <a:t> - A Fase da institucionalização das relações industriais</a:t>
            </a:r>
          </a:p>
        </p:txBody>
      </p:sp>
      <p:sp>
        <p:nvSpPr>
          <p:cNvPr id="9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20C21-B669-4A66-A750-2DF92B7B5098}" type="slidenum">
              <a:rPr lang="pt-PT"/>
              <a:pPr/>
              <a:t>28</a:t>
            </a:fld>
            <a:endParaRPr lang="pt-PT"/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7753350" cy="1981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000" u="sng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Contexto de grande instabilidade política</a:t>
            </a:r>
            <a:r>
              <a:rPr lang="pt-PT" sz="2400" u="sng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pt-PT" sz="2000">
                <a:latin typeface="Arial" charset="0"/>
              </a:rPr>
              <a:t>Sucessão de 10 governos constitucionais entre 1976 e 1985 </a:t>
            </a:r>
          </a:p>
          <a:p>
            <a:pPr>
              <a:spcBef>
                <a:spcPct val="50000"/>
              </a:spcBef>
            </a:pPr>
            <a:r>
              <a:rPr lang="pt-PT" sz="2000">
                <a:latin typeface="Arial" charset="0"/>
              </a:rPr>
              <a:t>		repercussões negativas no processo de consolidação da democracia e de amadurecimento das relações industriais.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250825" y="3860800"/>
            <a:ext cx="45720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000" u="sng">
                <a:latin typeface="Arial" charset="0"/>
              </a:rPr>
              <a:t>Contexto de crise económica</a:t>
            </a:r>
          </a:p>
        </p:txBody>
      </p:sp>
      <p:sp>
        <p:nvSpPr>
          <p:cNvPr id="74758" name="AutoShape 6"/>
          <p:cNvSpPr>
            <a:spLocks noChangeArrowheads="1"/>
          </p:cNvSpPr>
          <p:nvPr/>
        </p:nvSpPr>
        <p:spPr bwMode="auto">
          <a:xfrm>
            <a:off x="4140200" y="3429000"/>
            <a:ext cx="852488" cy="1038225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hlink"/>
          </a:solidFill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900113" y="4508500"/>
            <a:ext cx="7772400" cy="2182813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>
                <a:latin typeface="Arial" charset="0"/>
              </a:rPr>
              <a:t>Inflação e medidas que a tentam combater...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pt-PT" sz="1600">
                <a:latin typeface="Arial" charset="0"/>
              </a:rPr>
              <a:t>Forte intervencionismo estatal e políticas de restrição orçamental, ditadas pelo FMI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pt-PT" sz="1600">
                <a:latin typeface="Arial" charset="0"/>
              </a:rPr>
              <a:t>Contenção salarial, tectos salariais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pt-PT" sz="1600">
                <a:latin typeface="Arial" charset="0"/>
              </a:rPr>
              <a:t>Desvalorização do escudo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pt-PT" sz="1600">
                <a:latin typeface="Arial" charset="0"/>
              </a:rPr>
              <a:t>Flexibilização contratual (anos 80) e aumento dos contratos a prazo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pt-PT" sz="1600">
                <a:latin typeface="Arial" charset="0"/>
              </a:rPr>
              <a:t>Pouca abertura à negociação colectiva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1219200"/>
          </a:xfrm>
          <a:noFill/>
          <a:ln/>
        </p:spPr>
        <p:txBody>
          <a:bodyPr lIns="92075" tIns="46038" rIns="92075" bIns="46038" anchor="ctr">
            <a:normAutofit fontScale="90000"/>
          </a:bodyPr>
          <a:lstStyle/>
          <a:p>
            <a:pPr algn="ctr"/>
            <a:r>
              <a:rPr lang="pt-PT" sz="2800"/>
              <a:t>SRI: o caso de Portugal </a:t>
            </a:r>
            <a:br>
              <a:rPr lang="pt-PT" sz="2800"/>
            </a:br>
            <a:r>
              <a:rPr lang="pt-PT" sz="2800"/>
              <a:t> - A Fase da institucionalização das relações industriais</a:t>
            </a:r>
          </a:p>
        </p:txBody>
      </p:sp>
      <p:sp>
        <p:nvSpPr>
          <p:cNvPr id="8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F54D9-5550-4726-9B32-AF5339FF6F2C}" type="slidenum">
              <a:rPr lang="pt-PT"/>
              <a:pPr/>
              <a:t>29</a:t>
            </a:fld>
            <a:endParaRPr lang="pt-PT"/>
          </a:p>
        </p:txBody>
      </p:sp>
      <p:sp>
        <p:nvSpPr>
          <p:cNvPr id="143363" name="Text Box 3"/>
          <p:cNvSpPr txBox="1">
            <a:spLocks noChangeArrowheads="1"/>
          </p:cNvSpPr>
          <p:nvPr/>
        </p:nvSpPr>
        <p:spPr bwMode="auto">
          <a:xfrm>
            <a:off x="395288" y="1700213"/>
            <a:ext cx="8382000" cy="1793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pt-PT" sz="1400">
                <a:solidFill>
                  <a:srgbClr val="FF9900"/>
                </a:solidFill>
                <a:latin typeface="Arial" charset="0"/>
              </a:rPr>
              <a:t>1984,</a:t>
            </a:r>
            <a:r>
              <a:rPr lang="pt-PT" sz="1400">
                <a:latin typeface="Times New Roman" pitchFamily="18" charset="0"/>
              </a:rPr>
              <a:t> </a:t>
            </a:r>
            <a:r>
              <a:rPr lang="pt-PT" sz="1400">
                <a:latin typeface="Arial" charset="0"/>
              </a:rPr>
              <a:t>em pleno Bloco Central</a:t>
            </a:r>
          </a:p>
          <a:p>
            <a:pPr marL="457200" indent="-457200" algn="just">
              <a:spcBef>
                <a:spcPct val="50000"/>
              </a:spcBef>
              <a:buFont typeface="Wingdings 3" pitchFamily="18" charset="2"/>
              <a:buChar char="a"/>
            </a:pPr>
            <a:r>
              <a:rPr lang="pt-PT" sz="1400">
                <a:latin typeface="Arial" charset="0"/>
              </a:rPr>
              <a:t> Criação do CPCS (Conselho Económico de Concertação Social), composto pelo Governo, as associações patronais (CIP, CAP e CCP) e, do lado das confederações sindicais, da  UGT  (a CGTP recusou assento neste órgão durante vários anos e apenas subscreveu 3 acordos até ao momento).</a:t>
            </a:r>
          </a:p>
          <a:p>
            <a:pPr marL="457200" indent="-457200">
              <a:spcBef>
                <a:spcPct val="50000"/>
              </a:spcBef>
            </a:pPr>
            <a:r>
              <a:rPr lang="pt-PT" sz="1400">
                <a:solidFill>
                  <a:srgbClr val="000066"/>
                </a:solidFill>
                <a:latin typeface="Arial" charset="0"/>
              </a:rPr>
              <a:t>	Procura de consenso, relações laborais dialogantes e cooperativas, em nome da “modernização” e da “competitividade”  do país</a:t>
            </a:r>
            <a:r>
              <a:rPr lang="pt-PT" sz="1400">
                <a:latin typeface="Arial" charset="0"/>
              </a:rPr>
              <a:t>.</a:t>
            </a:r>
          </a:p>
        </p:txBody>
      </p:sp>
      <p:sp>
        <p:nvSpPr>
          <p:cNvPr id="143366" name="Text Box 6"/>
          <p:cNvSpPr txBox="1">
            <a:spLocks noChangeArrowheads="1"/>
          </p:cNvSpPr>
          <p:nvPr/>
        </p:nvSpPr>
        <p:spPr bwMode="auto">
          <a:xfrm>
            <a:off x="395288" y="3860800"/>
            <a:ext cx="8458200" cy="12620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400">
                <a:solidFill>
                  <a:srgbClr val="FF9900"/>
                </a:solidFill>
                <a:latin typeface="Arial" charset="0"/>
              </a:rPr>
              <a:t>1990:</a:t>
            </a:r>
          </a:p>
          <a:p>
            <a:pPr>
              <a:spcBef>
                <a:spcPct val="50000"/>
              </a:spcBef>
              <a:buFont typeface="Wingdings 3" pitchFamily="18" charset="2"/>
              <a:buChar char="_"/>
            </a:pPr>
            <a:r>
              <a:rPr lang="pt-PT" sz="1400">
                <a:latin typeface="Arial" charset="0"/>
              </a:rPr>
              <a:t> Criação do CES (Conselho Económico e Social), de âmbito mais alargado que O CPCS (centrado na revisão da legislação laboral), incidindo sobre: salários, despedimentos, flexibilidade de tempo de trabalho, formação profissional,  subsídios de desemprego, segurança social, contratos de trabalho, negociação colectiva.</a:t>
            </a:r>
          </a:p>
        </p:txBody>
      </p:sp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611188" y="5300663"/>
            <a:ext cx="7273925" cy="16875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PT" sz="1400">
                <a:solidFill>
                  <a:srgbClr val="FF9900"/>
                </a:solidFill>
                <a:latin typeface="Arial" charset="0"/>
              </a:rPr>
              <a:t>1986</a:t>
            </a:r>
            <a:r>
              <a:rPr lang="pt-PT" sz="1400">
                <a:latin typeface="Arial" charset="0"/>
              </a:rPr>
              <a:t> – Adesão à CEE</a:t>
            </a:r>
          </a:p>
          <a:p>
            <a:endParaRPr lang="pt-PT" sz="1400">
              <a:latin typeface="Arial" charset="0"/>
            </a:endParaRPr>
          </a:p>
          <a:p>
            <a:r>
              <a:rPr lang="pt-PT" sz="1400">
                <a:latin typeface="Arial" charset="0"/>
              </a:rPr>
              <a:t>Marco importante:</a:t>
            </a:r>
          </a:p>
          <a:p>
            <a:r>
              <a:rPr lang="pt-PT" sz="1400">
                <a:latin typeface="Arial" charset="0"/>
              </a:rPr>
              <a:t> - estabilidade política;</a:t>
            </a:r>
          </a:p>
          <a:p>
            <a:r>
              <a:rPr lang="pt-PT" sz="1400">
                <a:latin typeface="Arial" charset="0"/>
              </a:rPr>
              <a:t> - harmonização e transposição de directivas europeias;</a:t>
            </a:r>
          </a:p>
          <a:p>
            <a:r>
              <a:rPr lang="pt-PT" sz="1400">
                <a:latin typeface="Arial" charset="0"/>
              </a:rPr>
              <a:t> - normas comuns aplicáveis às relações colectivas de trabalho. </a:t>
            </a:r>
          </a:p>
          <a:p>
            <a:pPr>
              <a:spcBef>
                <a:spcPct val="50000"/>
              </a:spcBef>
            </a:pPr>
            <a:endParaRPr lang="pt-PT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 fontScale="90000"/>
          </a:bodyPr>
          <a:lstStyle/>
          <a:p>
            <a:r>
              <a:rPr lang="pt-PT" sz="3200" b="1" dirty="0">
                <a:solidFill>
                  <a:srgbClr val="7030A0"/>
                </a:solidFill>
              </a:rPr>
              <a:t>Movimento sindical: do fortalecimento ao enfraquecimento (2)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04E71-4A05-48D0-8522-38B52A58EF94}" type="slidenum">
              <a:rPr lang="pt-PT"/>
              <a:pPr/>
              <a:t>3</a:t>
            </a:fld>
            <a:endParaRPr lang="pt-PT"/>
          </a:p>
        </p:txBody>
      </p:sp>
      <p:sp>
        <p:nvSpPr>
          <p:cNvPr id="188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052736"/>
            <a:ext cx="7890073" cy="525658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pt-PT" sz="5600" dirty="0">
                <a:latin typeface="Arial" charset="0"/>
              </a:rPr>
              <a:t>Pós-guerra – Período </a:t>
            </a:r>
            <a:r>
              <a:rPr lang="pt-PT" sz="5600" i="1" dirty="0">
                <a:latin typeface="Arial" charset="0"/>
              </a:rPr>
              <a:t>30 Anos Gloriosos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pt-PT" sz="5600" dirty="0">
                <a:latin typeface="Arial" charset="0"/>
              </a:rPr>
              <a:t> - </a:t>
            </a:r>
            <a:r>
              <a:rPr lang="pt-PT" sz="5600" b="1" dirty="0">
                <a:solidFill>
                  <a:schemeClr val="hlink"/>
                </a:solidFill>
                <a:latin typeface="Arial" charset="0"/>
              </a:rPr>
              <a:t>Contexto envolvente </a:t>
            </a:r>
            <a:r>
              <a:rPr lang="pt-PT" sz="5600" b="1" dirty="0" smtClean="0">
                <a:solidFill>
                  <a:schemeClr val="hlink"/>
                </a:solidFill>
                <a:latin typeface="Arial" charset="0"/>
              </a:rPr>
              <a:t>favorável</a:t>
            </a:r>
            <a:endParaRPr lang="pt-PT" sz="5600" b="1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PT" sz="5600" b="1" dirty="0">
                <a:latin typeface="Arial" charset="0"/>
              </a:rPr>
              <a:t> </a:t>
            </a:r>
            <a:r>
              <a:rPr lang="pt-PT" sz="5600" dirty="0">
                <a:latin typeface="Arial" charset="0"/>
              </a:rPr>
              <a:t>Orientações políticas governamentais dominantes (democráticas) nos países </a:t>
            </a:r>
            <a:r>
              <a:rPr lang="pt-PT" sz="5600" dirty="0" smtClean="0">
                <a:latin typeface="Arial" charset="0"/>
              </a:rPr>
              <a:t>economicamente </a:t>
            </a:r>
            <a:r>
              <a:rPr lang="pt-PT" sz="5600" dirty="0">
                <a:latin typeface="Arial" charset="0"/>
              </a:rPr>
              <a:t>mais avançados do Ocidente, com influência do “</a:t>
            </a:r>
            <a:r>
              <a:rPr lang="pt-PT" sz="5600" dirty="0" err="1">
                <a:latin typeface="Arial" charset="0"/>
              </a:rPr>
              <a:t>keynesianismo</a:t>
            </a:r>
            <a:r>
              <a:rPr lang="pt-PT" sz="5600" dirty="0">
                <a:latin typeface="Arial" charset="0"/>
              </a:rPr>
              <a:t>” e políticas de protecção do bem-estar social</a:t>
            </a:r>
            <a:r>
              <a:rPr lang="pt-PT" sz="5600" dirty="0" smtClean="0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pt-PT" sz="5600" dirty="0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PT" sz="5600" dirty="0">
                <a:latin typeface="Arial" charset="0"/>
              </a:rPr>
              <a:t>Crescimento económico. Situação de quase “pleno emprego</a:t>
            </a:r>
            <a:r>
              <a:rPr lang="pt-PT" sz="5600" dirty="0" smtClean="0">
                <a:latin typeface="Arial" charset="0"/>
              </a:rPr>
              <a:t>”</a:t>
            </a:r>
            <a:endParaRPr lang="pt-PT" sz="5600" dirty="0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PT" sz="5600" dirty="0">
                <a:latin typeface="Arial" charset="0"/>
              </a:rPr>
              <a:t>Forte peso da regulamentação/legislação laboral</a:t>
            </a:r>
            <a:r>
              <a:rPr lang="pt-PT" sz="5600" dirty="0" smtClean="0">
                <a:latin typeface="Arial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pt-PT" sz="5600" dirty="0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PT" sz="5600" dirty="0">
                <a:latin typeface="Arial" charset="0"/>
              </a:rPr>
              <a:t> Concentração de um grande número de trabalhadores nas fábricas (massa laboral), sujeitos a condições laborais e de vida idênticas --» homogeneização laboral – “colarinhos azuis” (trabalhadores por conta de outrem, maioritariamente do sexo masculino, pouco qualificados, profissões manuais) --» consciência de classe e solidariedade de classe</a:t>
            </a:r>
            <a:r>
              <a:rPr lang="pt-PT" sz="5600" dirty="0" smtClean="0">
                <a:latin typeface="Arial" charset="0"/>
              </a:rPr>
              <a:t>;</a:t>
            </a:r>
          </a:p>
          <a:p>
            <a:pPr>
              <a:lnSpc>
                <a:spcPct val="120000"/>
              </a:lnSpc>
            </a:pPr>
            <a:endParaRPr lang="pt-PT" sz="5600" dirty="0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PT" sz="5600" dirty="0">
                <a:latin typeface="Arial" charset="0"/>
              </a:rPr>
              <a:t>Forte peso das empresas estatais</a:t>
            </a:r>
            <a:r>
              <a:rPr lang="pt-PT" sz="5600" dirty="0" smtClean="0">
                <a:latin typeface="Arial" charset="0"/>
              </a:rPr>
              <a:t>;</a:t>
            </a:r>
          </a:p>
          <a:p>
            <a:pPr>
              <a:lnSpc>
                <a:spcPct val="120000"/>
              </a:lnSpc>
            </a:pPr>
            <a:endParaRPr lang="pt-PT" sz="5600" dirty="0">
              <a:latin typeface="Arial" charset="0"/>
            </a:endParaRPr>
          </a:p>
          <a:p>
            <a:pPr>
              <a:lnSpc>
                <a:spcPct val="120000"/>
              </a:lnSpc>
            </a:pPr>
            <a:r>
              <a:rPr lang="pt-PT" sz="5600" dirty="0">
                <a:latin typeface="Arial" charset="0"/>
              </a:rPr>
              <a:t>Importância do colectivo (valores/sociedade moderna) e do respectivo enquadramento </a:t>
            </a:r>
            <a:r>
              <a:rPr lang="pt-PT" sz="5600" dirty="0" smtClean="0">
                <a:latin typeface="Arial" charset="0"/>
              </a:rPr>
              <a:t>institucional</a:t>
            </a:r>
            <a:endParaRPr lang="pt-PT" sz="5600" b="1" dirty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PT" sz="56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pt-PT" sz="5600" b="1" dirty="0">
                <a:latin typeface="Arial" charset="0"/>
              </a:rPr>
              <a:t>Estabilidade/segurança de emprego.</a:t>
            </a:r>
          </a:p>
          <a:p>
            <a:pPr>
              <a:lnSpc>
                <a:spcPct val="80000"/>
              </a:lnSpc>
            </a:pPr>
            <a:endParaRPr lang="pt-PT" sz="2000" b="1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endParaRPr lang="pt-PT" sz="2000" b="1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PT" sz="2000" b="1" dirty="0">
                <a:solidFill>
                  <a:schemeClr val="hlink"/>
                </a:solidFill>
                <a:latin typeface="Arial" charset="0"/>
              </a:rPr>
              <a:t>  </a:t>
            </a:r>
            <a:endParaRPr lang="en-US" sz="2000" b="1" dirty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C00000"/>
                </a:solidFill>
              </a:rPr>
              <a:t>Características das organizações dos trabalhadores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D415CA-99BF-4820-8BB3-F6A15D715A75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00113" y="1557338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SzTx/>
              <a:buFont typeface="Wingdings 2" pitchFamily="18" charset="2"/>
              <a:buNone/>
              <a:defRPr/>
            </a:pPr>
            <a:r>
              <a:rPr lang="pt-PT" sz="2000" b="1" dirty="0" smtClean="0"/>
              <a:t>Pluralismo</a:t>
            </a:r>
            <a:r>
              <a:rPr lang="pt-PT" sz="2000" dirty="0" smtClean="0"/>
              <a:t> e divisão sindical</a:t>
            </a:r>
          </a:p>
          <a:p>
            <a:pPr marL="819150" lvl="1" indent="-361950" eaLnBrk="1" hangingPunct="1">
              <a:spcBef>
                <a:spcPct val="55000"/>
              </a:spcBef>
              <a:buClr>
                <a:srgbClr val="FF3300"/>
              </a:buClr>
              <a:buFont typeface="Wingdings" pitchFamily="2" charset="2"/>
              <a:buChar char="§"/>
              <a:defRPr/>
            </a:pPr>
            <a:r>
              <a:rPr lang="pt-PT" sz="2000" dirty="0" smtClean="0"/>
              <a:t>existência de 7 confederações, separadas por razões de natureza político-ideológica e corporativismos profissionais;</a:t>
            </a:r>
          </a:p>
          <a:p>
            <a:pPr marL="819150" lvl="1" indent="-361950" eaLnBrk="1" hangingPunct="1">
              <a:spcBef>
                <a:spcPct val="55000"/>
              </a:spcBef>
              <a:buClr>
                <a:srgbClr val="FF3300"/>
              </a:buClr>
              <a:buFont typeface="Wingdings" pitchFamily="2" charset="2"/>
              <a:buChar char="§"/>
              <a:defRPr/>
            </a:pPr>
            <a:r>
              <a:rPr lang="pt-PT" sz="2000" dirty="0" smtClean="0"/>
              <a:t>existência de um número muito elevado de sindicatos sem enquadramento confederal (independentes) – mais de 40% dos sindicatos existentes.</a:t>
            </a:r>
          </a:p>
          <a:p>
            <a:pPr marL="0" indent="0" eaLnBrk="1" hangingPunct="1">
              <a:spcBef>
                <a:spcPct val="55000"/>
              </a:spcBef>
              <a:buSzTx/>
              <a:buFont typeface="Wingdings 2" pitchFamily="18" charset="2"/>
              <a:buNone/>
              <a:defRPr/>
            </a:pPr>
            <a:r>
              <a:rPr lang="pt-PT" sz="2000" dirty="0" smtClean="0"/>
              <a:t>Crescente atomização. Mais sindicatos e menos sindicalização.</a:t>
            </a:r>
          </a:p>
          <a:p>
            <a:pPr marL="0" indent="0" eaLnBrk="1" hangingPunct="1">
              <a:lnSpc>
                <a:spcPct val="80000"/>
              </a:lnSpc>
              <a:buSzTx/>
              <a:buFont typeface="Wingdings 2" pitchFamily="18" charset="2"/>
              <a:buNone/>
              <a:defRPr/>
            </a:pPr>
            <a:endParaRPr lang="pt-PT" sz="2000" dirty="0" smtClean="0"/>
          </a:p>
          <a:p>
            <a:pPr marL="0" indent="0" eaLnBrk="1" hangingPunct="1">
              <a:lnSpc>
                <a:spcPct val="80000"/>
              </a:lnSpc>
              <a:buSzTx/>
              <a:buFont typeface="Wingdings 2" pitchFamily="18" charset="2"/>
              <a:buNone/>
              <a:defRPr/>
            </a:pPr>
            <a:r>
              <a:rPr lang="pt-PT" sz="2000" dirty="0" smtClean="0"/>
              <a:t>Fraco enquadramento das organizações de base pelas organizações de nível superior…</a:t>
            </a:r>
          </a:p>
          <a:p>
            <a:pPr marL="1257300" lvl="2" indent="-342900" eaLnBrk="1" hangingPunct="1">
              <a:lnSpc>
                <a:spcPct val="80000"/>
              </a:lnSpc>
              <a:buSzTx/>
              <a:buFont typeface="Wingdings" pitchFamily="2" charset="2"/>
              <a:buChar char="ð"/>
              <a:defRPr/>
            </a:pPr>
            <a:r>
              <a:rPr lang="pt-PT" dirty="0" smtClean="0"/>
              <a:t>dificuldade de aplicar acordos negociados nos órgãos de composição tripartida, nomeadamente na Comissão Permanente de Concertação Social, do CES.</a:t>
            </a:r>
          </a:p>
          <a:p>
            <a:pPr marL="0" indent="0" eaLnBrk="1" hangingPunct="1">
              <a:spcBef>
                <a:spcPct val="55000"/>
              </a:spcBef>
              <a:buSzTx/>
              <a:buFont typeface="Wingdings 2" pitchFamily="18" charset="2"/>
              <a:buNone/>
              <a:defRPr/>
            </a:pPr>
            <a:r>
              <a:rPr lang="pt-PT" sz="2000" dirty="0" smtClean="0"/>
              <a:t>Estratégias dominantes: oposição e </a:t>
            </a:r>
            <a:r>
              <a:rPr lang="pt-PT" sz="2000" dirty="0" err="1" smtClean="0"/>
              <a:t>contra-poder</a:t>
            </a:r>
            <a:r>
              <a:rPr lang="pt-PT" sz="2000" dirty="0" smtClean="0"/>
              <a:t> (CGTP); rejeição da co-participação…</a:t>
            </a:r>
          </a:p>
          <a:p>
            <a:pPr>
              <a:defRPr/>
            </a:pPr>
            <a:endParaRPr lang="pt-P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15888"/>
            <a:ext cx="7200900" cy="719137"/>
          </a:xfrm>
        </p:spPr>
        <p:txBody>
          <a:bodyPr/>
          <a:lstStyle/>
          <a:p>
            <a:pPr algn="ctr" eaLnBrk="1" hangingPunct="1"/>
            <a:r>
              <a:rPr lang="en-US" sz="2800" b="1" smtClean="0"/>
              <a:t>Estrutura organizativa: trabalhadores</a:t>
            </a:r>
            <a:endParaRPr lang="en-US" sz="1600" b="1" smtClean="0"/>
          </a:p>
        </p:txBody>
      </p:sp>
      <p:sp>
        <p:nvSpPr>
          <p:cNvPr id="53250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5B7DC2A8-9410-4A33-81DD-E9E50B87E6A0}" type="slidenum">
              <a:rPr lang="pt-PT" smtClean="0"/>
              <a:pPr>
                <a:defRPr/>
              </a:pPr>
              <a:t>31</a:t>
            </a:fld>
            <a:endParaRPr lang="pt-PT" smtClean="0"/>
          </a:p>
        </p:txBody>
      </p:sp>
      <p:sp>
        <p:nvSpPr>
          <p:cNvPr id="20494" name="AutoShape 14"/>
          <p:cNvSpPr>
            <a:spLocks noChangeArrowheads="1"/>
          </p:cNvSpPr>
          <p:nvPr/>
        </p:nvSpPr>
        <p:spPr bwMode="auto">
          <a:xfrm>
            <a:off x="468313" y="5734050"/>
            <a:ext cx="8280400" cy="574675"/>
          </a:xfrm>
          <a:prstGeom prst="flowChartProces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pt-PT" sz="1400" dirty="0"/>
              <a:t>Nota: É possível representação directa nas federações, uniões e confederações, desde </a:t>
            </a:r>
          </a:p>
          <a:p>
            <a:pPr algn="ctr">
              <a:defRPr/>
            </a:pPr>
            <a:r>
              <a:rPr lang="pt-PT" sz="1400" dirty="0"/>
              <a:t>que esteja previsto nos estatutos</a:t>
            </a:r>
          </a:p>
        </p:txBody>
      </p:sp>
      <p:graphicFrame>
        <p:nvGraphicFramePr>
          <p:cNvPr id="1026" name="Organization Chart 2"/>
          <p:cNvGraphicFramePr>
            <a:graphicFrameLocks/>
          </p:cNvGraphicFramePr>
          <p:nvPr/>
        </p:nvGraphicFramePr>
        <p:xfrm>
          <a:off x="1258888" y="1052513"/>
          <a:ext cx="6049962" cy="3024187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20543" name="AutoShape 63"/>
          <p:cNvSpPr>
            <a:spLocks noChangeArrowheads="1"/>
          </p:cNvSpPr>
          <p:nvPr/>
        </p:nvSpPr>
        <p:spPr bwMode="auto">
          <a:xfrm>
            <a:off x="2987675" y="4365625"/>
            <a:ext cx="2736850" cy="107950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pt-PT" sz="1600" dirty="0"/>
              <a:t>Delegado sindical</a:t>
            </a:r>
          </a:p>
          <a:p>
            <a:pPr algn="ctr">
              <a:defRPr/>
            </a:pPr>
            <a:r>
              <a:rPr lang="pt-PT" sz="1600" dirty="0"/>
              <a:t>Comissão sindical</a:t>
            </a:r>
          </a:p>
          <a:p>
            <a:pPr algn="ctr">
              <a:defRPr/>
            </a:pPr>
            <a:r>
              <a:rPr lang="pt-PT" sz="1600" dirty="0"/>
              <a:t>Comissão intersindical</a:t>
            </a:r>
          </a:p>
        </p:txBody>
      </p:sp>
      <p:sp>
        <p:nvSpPr>
          <p:cNvPr id="20566" name="Line 86"/>
          <p:cNvSpPr>
            <a:spLocks noChangeShapeType="1"/>
          </p:cNvSpPr>
          <p:nvPr/>
        </p:nvSpPr>
        <p:spPr bwMode="auto">
          <a:xfrm>
            <a:off x="5219700" y="40767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pt-PT"/>
          </a:p>
        </p:txBody>
      </p:sp>
      <p:sp>
        <p:nvSpPr>
          <p:cNvPr id="20567" name="Line 87"/>
          <p:cNvSpPr>
            <a:spLocks noChangeShapeType="1"/>
          </p:cNvSpPr>
          <p:nvPr/>
        </p:nvSpPr>
        <p:spPr bwMode="auto">
          <a:xfrm>
            <a:off x="3419475" y="41497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smtClean="0">
                <a:solidFill>
                  <a:srgbClr val="C00000"/>
                </a:solidFill>
              </a:rPr>
              <a:t>Confederações sindicais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555300-FACD-4A6B-9074-74050B43EE1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82947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700213"/>
            <a:ext cx="77724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pt-PT" sz="2400" b="1" smtClean="0"/>
              <a:t>CGTP-IN </a:t>
            </a:r>
            <a:r>
              <a:rPr lang="pt-PT" sz="2400" smtClean="0"/>
              <a:t>(Confederação-Geral dos Trabalhadores Portugueses – Intersindical Nacional)</a:t>
            </a:r>
          </a:p>
          <a:p>
            <a:pPr eaLnBrk="1" hangingPunct="1">
              <a:lnSpc>
                <a:spcPct val="80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pt-PT" sz="2400" b="1" smtClean="0"/>
              <a:t>UGT</a:t>
            </a:r>
            <a:r>
              <a:rPr lang="pt-PT" sz="2400" smtClean="0"/>
              <a:t> (União Geral de Trabalhadores)</a:t>
            </a:r>
          </a:p>
          <a:p>
            <a:pPr eaLnBrk="1" hangingPunct="1">
              <a:lnSpc>
                <a:spcPct val="80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pt-PT" sz="2400" b="1" smtClean="0"/>
              <a:t>CPQ</a:t>
            </a:r>
            <a:r>
              <a:rPr lang="pt-PT" sz="2400" smtClean="0"/>
              <a:t> (Confederação Portuguesa de Quadros Técnicos e Científicos)</a:t>
            </a:r>
          </a:p>
          <a:p>
            <a:pPr eaLnBrk="1" hangingPunct="1">
              <a:lnSpc>
                <a:spcPct val="80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pt-PT" sz="2400" b="1" smtClean="0"/>
              <a:t>CSI</a:t>
            </a:r>
            <a:r>
              <a:rPr lang="pt-PT" sz="2400" smtClean="0"/>
              <a:t> (Convenção Sindical Independente)</a:t>
            </a:r>
          </a:p>
          <a:p>
            <a:pPr eaLnBrk="1" hangingPunct="1">
              <a:lnSpc>
                <a:spcPct val="80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pt-PT" sz="2400" b="1" smtClean="0"/>
              <a:t>CNSQ-Fensiq</a:t>
            </a:r>
            <a:r>
              <a:rPr lang="pt-PT" sz="2400" smtClean="0"/>
              <a:t> (Confederação Nacional de Sindicatos de Quadros-FENSIQ).</a:t>
            </a:r>
          </a:p>
          <a:p>
            <a:pPr eaLnBrk="1" hangingPunct="1">
              <a:lnSpc>
                <a:spcPct val="80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pt-PT" sz="2400" b="1" smtClean="0"/>
              <a:t>CGSI</a:t>
            </a:r>
            <a:r>
              <a:rPr lang="pt-PT" sz="2400" smtClean="0"/>
              <a:t> (Confederação Geral dos Sindicatos Independentes)</a:t>
            </a:r>
          </a:p>
          <a:p>
            <a:pPr eaLnBrk="1" hangingPunct="1">
              <a:lnSpc>
                <a:spcPct val="80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pt-PT" sz="2400" b="1" smtClean="0"/>
              <a:t>USI</a:t>
            </a:r>
            <a:r>
              <a:rPr lang="pt-PT" sz="2400" smtClean="0"/>
              <a:t> (União dos Sindicatos Independentes).</a:t>
            </a:r>
          </a:p>
          <a:p>
            <a:endParaRPr lang="pt-PT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ACA523-59D3-427F-A539-2CA7E578B1A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8397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PT" smtClean="0"/>
          </a:p>
        </p:txBody>
      </p:sp>
      <p:graphicFrame>
        <p:nvGraphicFramePr>
          <p:cNvPr id="83973" name="Object 4"/>
          <p:cNvGraphicFramePr>
            <a:graphicFrameLocks noChangeAspect="1"/>
          </p:cNvGraphicFramePr>
          <p:nvPr/>
        </p:nvGraphicFramePr>
        <p:xfrm>
          <a:off x="971550" y="1268413"/>
          <a:ext cx="7272338" cy="4665662"/>
        </p:xfrm>
        <a:graphic>
          <a:graphicData uri="http://schemas.openxmlformats.org/presentationml/2006/ole">
            <p:oleObj spid="_x0000_s2050" name="Documento" r:id="rId4" imgW="5608482" imgH="196873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C00000"/>
                </a:solidFill>
              </a:rPr>
              <a:t>Informação actualizada a 31/12/2010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51125-45C2-4AA7-BACD-F08C777F1033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pt-PT" dirty="0"/>
          </a:p>
          <a:p>
            <a:pPr marL="0" indent="0">
              <a:buFont typeface="Wingdings 2" pitchFamily="18" charset="2"/>
              <a:buNone/>
              <a:defRPr/>
            </a:pPr>
            <a:r>
              <a:rPr lang="pt-PT" b="1" dirty="0" smtClean="0"/>
              <a:t>Total </a:t>
            </a:r>
            <a:r>
              <a:rPr lang="pt-PT" b="1" dirty="0"/>
              <a:t>de associações sindicais existentes em 31 de Dezembro de 2010 (registo não cancelado) </a:t>
            </a:r>
            <a:endParaRPr lang="pt-PT" dirty="0"/>
          </a:p>
          <a:p>
            <a:pPr>
              <a:defRPr/>
            </a:pPr>
            <a:r>
              <a:rPr lang="pt-PT" b="1" dirty="0"/>
              <a:t>Sindicatos: 391 </a:t>
            </a:r>
            <a:endParaRPr lang="pt-PT" dirty="0"/>
          </a:p>
          <a:p>
            <a:pPr>
              <a:defRPr/>
            </a:pPr>
            <a:r>
              <a:rPr lang="pt-PT" b="1" dirty="0"/>
              <a:t>Federações sindicais: 31 </a:t>
            </a:r>
            <a:endParaRPr lang="pt-PT" dirty="0"/>
          </a:p>
          <a:p>
            <a:pPr>
              <a:defRPr/>
            </a:pPr>
            <a:r>
              <a:rPr lang="pt-PT" b="1" dirty="0"/>
              <a:t>Uniões sindicais: 60 </a:t>
            </a:r>
            <a:endParaRPr lang="pt-PT" dirty="0"/>
          </a:p>
          <a:p>
            <a:pPr>
              <a:defRPr/>
            </a:pPr>
            <a:r>
              <a:rPr lang="pt-PT" b="1" dirty="0"/>
              <a:t>Confederações sindicais: 8 </a:t>
            </a:r>
            <a:endParaRPr lang="pt-PT" b="1" dirty="0" smtClean="0"/>
          </a:p>
          <a:p>
            <a:pPr marL="319088" lvl="1" indent="0">
              <a:buFont typeface="Wingdings 2" pitchFamily="18" charset="2"/>
              <a:buNone/>
              <a:defRPr/>
            </a:pPr>
            <a:endParaRPr lang="pt-PT" b="1" dirty="0"/>
          </a:p>
          <a:p>
            <a:pPr marL="319088" lvl="1" indent="0">
              <a:buFont typeface="Wingdings 2" pitchFamily="18" charset="2"/>
              <a:buNone/>
              <a:defRPr/>
            </a:pPr>
            <a:r>
              <a:rPr lang="pt-PT" dirty="0" smtClean="0"/>
              <a:t>http://www.dgert.mtss.gov.pt/Arquivo/arquivo_trabalho/assoc_sindi_const_ext_1975_2010.pdf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C00000"/>
                </a:solidFill>
              </a:rPr>
              <a:t>Órgãos de representação dos trabalhadores na empresa...</a:t>
            </a:r>
            <a:endParaRPr lang="pt-PT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A5D2FE-F345-4715-B3B8-6C32297A0D9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pt-PT" sz="2400" dirty="0" smtClean="0"/>
              <a:t>Um duplo canal:</a:t>
            </a:r>
          </a:p>
          <a:p>
            <a:pPr marL="990600" lvl="1" indent="-533400">
              <a:buClr>
                <a:schemeClr val="tx2"/>
              </a:buClr>
              <a:buSzTx/>
              <a:buFont typeface="Wingdings" pitchFamily="2" charset="2"/>
              <a:buChar char="Ø"/>
              <a:defRPr/>
            </a:pPr>
            <a:r>
              <a:rPr lang="pt-PT" altLang="zh-CN" dirty="0" smtClean="0"/>
              <a:t>Delegados sindicais, que podem constituir comissões sindicais de delegados e comissões intersindicais de associações sindicais</a:t>
            </a:r>
            <a:r>
              <a:rPr lang="en-US" altLang="zh-CN" dirty="0" smtClean="0"/>
              <a:t> </a:t>
            </a:r>
          </a:p>
          <a:p>
            <a:pPr marL="990600" lvl="1" indent="-533400">
              <a:buClr>
                <a:schemeClr val="tx2"/>
              </a:buClr>
              <a:buSzTx/>
              <a:buFont typeface="Wingdings" pitchFamily="2" charset="2"/>
              <a:buChar char="Ø"/>
              <a:defRPr/>
            </a:pPr>
            <a:r>
              <a:rPr lang="pt-PT" altLang="zh-CN" dirty="0" smtClean="0"/>
              <a:t>Membros das Comissões de trabalhadores e subcomissões de trabalhadores</a:t>
            </a:r>
            <a:r>
              <a:rPr lang="en-US" altLang="zh-CN" dirty="0" smtClean="0"/>
              <a:t> </a:t>
            </a:r>
          </a:p>
          <a:p>
            <a:pPr marL="457200" lvl="1" indent="0">
              <a:buClr>
                <a:schemeClr val="tx2"/>
              </a:buClr>
              <a:buSzTx/>
              <a:buFont typeface="Wingdings 2" pitchFamily="18" charset="2"/>
              <a:buNone/>
              <a:defRPr/>
            </a:pPr>
            <a:endParaRPr lang="en-US" dirty="0" smtClean="0">
              <a:ea typeface="SimSun" pitchFamily="2" charset="-122"/>
            </a:endParaRPr>
          </a:p>
          <a:p>
            <a:pPr marL="457200" lvl="1" indent="0">
              <a:buClr>
                <a:schemeClr val="tx2"/>
              </a:buClr>
              <a:buSzTx/>
              <a:buFont typeface="Wingdings 2" pitchFamily="18" charset="2"/>
              <a:buNone/>
              <a:defRPr/>
            </a:pPr>
            <a:endParaRPr lang="en-US" dirty="0">
              <a:ea typeface="SimSun" pitchFamily="2" charset="-122"/>
            </a:endParaRPr>
          </a:p>
          <a:p>
            <a:pPr marL="457200" lvl="1" indent="0">
              <a:buClr>
                <a:schemeClr val="tx2"/>
              </a:buClr>
              <a:buSzTx/>
              <a:buFont typeface="Wingdings 2" pitchFamily="18" charset="2"/>
              <a:buNone/>
              <a:defRPr/>
            </a:pPr>
            <a:r>
              <a:rPr lang="pt-PT" altLang="zh-CN" b="1" dirty="0" smtClean="0">
                <a:solidFill>
                  <a:schemeClr val="tx2"/>
                </a:solidFill>
              </a:rPr>
              <a:t>conselhos de empresa europeus</a:t>
            </a:r>
            <a:r>
              <a:rPr lang="pt-PT" altLang="zh-CN" b="1" dirty="0" smtClean="0"/>
              <a:t> : </a:t>
            </a:r>
            <a:r>
              <a:rPr lang="pt-PT" altLang="zh-CN" dirty="0" smtClean="0"/>
              <a:t>empresas de dimensão comunitária, que empreguem, pelo menos, 1000 trabalhadores nos Estados membros e 150 trabalhadores em cada um de dois estados membros diferentes.</a:t>
            </a:r>
            <a:endParaRPr lang="en-US" altLang="zh-CN" dirty="0" smtClean="0"/>
          </a:p>
          <a:p>
            <a:pPr marL="457200" lvl="1" indent="0">
              <a:buClr>
                <a:schemeClr val="tx2"/>
              </a:buClr>
              <a:buSzTx/>
              <a:buFont typeface="Wingdings 2" pitchFamily="18" charset="2"/>
              <a:buNone/>
              <a:defRPr/>
            </a:pPr>
            <a:endParaRPr lang="pt-PT" dirty="0" smtClean="0"/>
          </a:p>
          <a:p>
            <a:pPr>
              <a:defRPr/>
            </a:pP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ítulo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362950" cy="795337"/>
          </a:xfrm>
        </p:spPr>
        <p:txBody>
          <a:bodyPr>
            <a:normAutofit fontScale="90000"/>
          </a:bodyPr>
          <a:lstStyle/>
          <a:p>
            <a:r>
              <a:rPr lang="pt-PT" sz="3200" smtClean="0">
                <a:solidFill>
                  <a:srgbClr val="C00000"/>
                </a:solidFill>
              </a:rPr>
              <a:t>Sistema dualista: atribuições e competências 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27088" y="1125538"/>
            <a:ext cx="3733800" cy="468312"/>
          </a:xfrm>
        </p:spPr>
        <p:txBody>
          <a:bodyPr/>
          <a:lstStyle/>
          <a:p>
            <a:pPr algn="ctr">
              <a:defRPr/>
            </a:pPr>
            <a:r>
              <a:rPr lang="pt-PT" sz="2000" dirty="0" smtClean="0"/>
              <a:t>Sindicatos</a:t>
            </a:r>
            <a:endParaRPr lang="pt-PT" sz="2000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859338" y="1196975"/>
            <a:ext cx="4011612" cy="473075"/>
          </a:xfrm>
        </p:spPr>
        <p:txBody>
          <a:bodyPr/>
          <a:lstStyle/>
          <a:p>
            <a:pPr algn="ctr">
              <a:defRPr/>
            </a:pPr>
            <a:r>
              <a:rPr lang="pt-PT" sz="2000" dirty="0" smtClean="0"/>
              <a:t>Comissões de Trabalhadores</a:t>
            </a:r>
            <a:endParaRPr lang="pt-PT" sz="2000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BC5B7-5A0B-46A4-845A-2A78EC991D5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68313" y="1628775"/>
            <a:ext cx="4179887" cy="450532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pt-PT" altLang="zh-CN" sz="1400" dirty="0" smtClean="0">
                <a:latin typeface="Arial" charset="0"/>
              </a:rPr>
              <a:t>Monopólio de celebração de convenções colectivas;</a:t>
            </a:r>
          </a:p>
          <a:p>
            <a:pPr>
              <a:defRPr/>
            </a:pPr>
            <a:r>
              <a:rPr lang="pt-PT" altLang="zh-CN" sz="1400" dirty="0" smtClean="0">
                <a:latin typeface="Arial" charset="0"/>
              </a:rPr>
              <a:t>Monopólio de declaração de greve;</a:t>
            </a:r>
          </a:p>
          <a:p>
            <a:pPr>
              <a:defRPr/>
            </a:pPr>
            <a:r>
              <a:rPr lang="pt-PT" altLang="zh-CN" sz="1400" dirty="0" smtClean="0">
                <a:latin typeface="Arial" charset="0"/>
              </a:rPr>
              <a:t>Prestação de serviços de carácter económico-social;</a:t>
            </a:r>
          </a:p>
          <a:p>
            <a:pPr>
              <a:defRPr/>
            </a:pPr>
            <a:r>
              <a:rPr lang="pt-PT" altLang="zh-CN" sz="1400" dirty="0" smtClean="0">
                <a:latin typeface="Arial" charset="0"/>
              </a:rPr>
              <a:t>Participação na gestão de instituições que visem satisfazer os interesses dos trabalhadores;</a:t>
            </a:r>
          </a:p>
          <a:p>
            <a:pPr>
              <a:defRPr/>
            </a:pPr>
            <a:r>
              <a:rPr lang="pt-PT" altLang="zh-CN" sz="1400" dirty="0" smtClean="0">
                <a:latin typeface="Arial" charset="0"/>
              </a:rPr>
              <a:t>Participação no controlo de execução de planos económico-sociais;</a:t>
            </a:r>
          </a:p>
          <a:p>
            <a:pPr>
              <a:defRPr/>
            </a:pPr>
            <a:r>
              <a:rPr lang="pt-PT" altLang="zh-CN" sz="1400" dirty="0" smtClean="0">
                <a:latin typeface="Arial" charset="0"/>
              </a:rPr>
              <a:t>Direito de participação na legislação do trabalho;</a:t>
            </a:r>
          </a:p>
          <a:p>
            <a:pPr>
              <a:defRPr/>
            </a:pPr>
            <a:r>
              <a:rPr lang="pt-PT" altLang="zh-CN" sz="1400" b="1" dirty="0" smtClean="0">
                <a:latin typeface="Arial" charset="0"/>
              </a:rPr>
              <a:t>Direito a participar no processo de reestruturação e nos processos de gestão da empresa;</a:t>
            </a:r>
          </a:p>
          <a:p>
            <a:pPr>
              <a:defRPr/>
            </a:pPr>
            <a:r>
              <a:rPr lang="pt-PT" altLang="zh-CN" sz="1400" b="1" dirty="0" smtClean="0">
                <a:latin typeface="Arial" charset="0"/>
              </a:rPr>
              <a:t>Direito de participar nos organismos de concertação social.</a:t>
            </a:r>
          </a:p>
          <a:p>
            <a:pPr>
              <a:defRPr/>
            </a:pPr>
            <a:endParaRPr lang="pt-PT" altLang="zh-CN" sz="1200" dirty="0" smtClean="0">
              <a:latin typeface="Arial" charset="0"/>
            </a:endParaRPr>
          </a:p>
          <a:p>
            <a:pPr>
              <a:defRPr/>
            </a:pPr>
            <a:endParaRPr lang="pt-PT" altLang="zh-CN" sz="1600" dirty="0" smtClean="0">
              <a:latin typeface="Arial" charset="0"/>
            </a:endParaRPr>
          </a:p>
          <a:p>
            <a:pPr>
              <a:defRPr/>
            </a:pPr>
            <a:endParaRPr lang="pt-PT" altLang="zh-CN" sz="1600" dirty="0" smtClean="0">
              <a:latin typeface="Arial" charset="0"/>
            </a:endParaRPr>
          </a:p>
          <a:p>
            <a:pPr>
              <a:defRPr/>
            </a:pPr>
            <a:endParaRPr lang="pt-PT" altLang="zh-CN" sz="1600" dirty="0" smtClean="0">
              <a:latin typeface="Arial" charset="0"/>
            </a:endParaRPr>
          </a:p>
          <a:p>
            <a:pPr>
              <a:defRPr/>
            </a:pPr>
            <a:endParaRPr lang="pt-PT" altLang="zh-CN" sz="1800" dirty="0" smtClean="0">
              <a:latin typeface="Arial" charset="0"/>
            </a:endParaRPr>
          </a:p>
          <a:p>
            <a:pPr>
              <a:defRPr/>
            </a:pPr>
            <a:endParaRPr lang="pt-PT" altLang="zh-CN" sz="1800" dirty="0" smtClean="0">
              <a:latin typeface="Arial" charset="0"/>
            </a:endParaRPr>
          </a:p>
          <a:p>
            <a:pPr>
              <a:defRPr/>
            </a:pPr>
            <a:endParaRPr lang="pt-PT" altLang="zh-CN" sz="1800" dirty="0" smtClean="0">
              <a:latin typeface="Arial" charset="0"/>
            </a:endParaRPr>
          </a:p>
          <a:p>
            <a:pPr>
              <a:defRPr/>
            </a:pPr>
            <a:endParaRPr lang="pt-PT" altLang="zh-CN" sz="2800" dirty="0" smtClean="0">
              <a:latin typeface="Arial" charset="0"/>
            </a:endParaRPr>
          </a:p>
          <a:p>
            <a:pPr>
              <a:defRPr/>
            </a:pPr>
            <a:endParaRPr lang="pt-PT" dirty="0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932363" y="2133600"/>
            <a:ext cx="3887787" cy="374332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pt-PT" altLang="zh-CN" sz="1400" dirty="0" smtClean="0">
                <a:latin typeface="Arial" charset="0"/>
              </a:rPr>
              <a:t>De informação e consulta sobre a actividade da empresa;</a:t>
            </a:r>
          </a:p>
          <a:p>
            <a:pPr>
              <a:defRPr/>
            </a:pPr>
            <a:r>
              <a:rPr lang="pt-PT" altLang="zh-CN" sz="1400" dirty="0" smtClean="0">
                <a:latin typeface="Arial" charset="0"/>
              </a:rPr>
              <a:t>Direito a emitir parecer escrito prévio à realização de determinados actos;</a:t>
            </a:r>
          </a:p>
          <a:p>
            <a:pPr>
              <a:defRPr/>
            </a:pPr>
            <a:r>
              <a:rPr lang="pt-PT" altLang="zh-CN" sz="1400" dirty="0" smtClean="0">
                <a:latin typeface="Arial" charset="0"/>
              </a:rPr>
              <a:t>Direito ao controlo de gestão;</a:t>
            </a:r>
          </a:p>
          <a:p>
            <a:pPr>
              <a:defRPr/>
            </a:pPr>
            <a:r>
              <a:rPr lang="pt-PT" altLang="zh-CN" sz="1400" dirty="0" smtClean="0">
                <a:latin typeface="Arial" charset="0"/>
              </a:rPr>
              <a:t>Direito de intervir na reorganização das empresas;</a:t>
            </a:r>
          </a:p>
          <a:p>
            <a:pPr>
              <a:defRPr/>
            </a:pPr>
            <a:r>
              <a:rPr lang="pt-PT" altLang="zh-CN" sz="1400" dirty="0" smtClean="0">
                <a:latin typeface="Arial" charset="0"/>
              </a:rPr>
              <a:t>Direito de participação na legislação do trabalho;</a:t>
            </a:r>
          </a:p>
          <a:p>
            <a:pPr>
              <a:defRPr/>
            </a:pPr>
            <a:r>
              <a:rPr lang="pt-PT" altLang="zh-CN" sz="1400" dirty="0" smtClean="0">
                <a:latin typeface="Arial" charset="0"/>
              </a:rPr>
              <a:t>Direito de participação na elaboração dos planos económicos e sociais;</a:t>
            </a:r>
          </a:p>
          <a:p>
            <a:pPr>
              <a:defRPr/>
            </a:pPr>
            <a:r>
              <a:rPr lang="pt-PT" altLang="zh-CN" sz="1400" dirty="0" smtClean="0">
                <a:latin typeface="Arial" charset="0"/>
              </a:rPr>
              <a:t>Direito de gerir ou participar nas obras sociais</a:t>
            </a:r>
          </a:p>
          <a:p>
            <a:pPr>
              <a:defRPr/>
            </a:pPr>
            <a:endParaRPr lang="pt-PT" altLang="zh-CN" sz="1600" dirty="0" smtClean="0">
              <a:latin typeface="Arial" charset="0"/>
            </a:endParaRPr>
          </a:p>
          <a:p>
            <a:pPr>
              <a:defRPr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smtClean="0">
                <a:solidFill>
                  <a:srgbClr val="C00000"/>
                </a:solidFill>
              </a:rPr>
              <a:t>Funções e atribuições das 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0B0ED1-0FF5-45EF-9A79-42117AD877E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 eaLnBrk="1" hangingPunct="1">
              <a:spcBef>
                <a:spcPct val="40000"/>
              </a:spcBef>
              <a:buClr>
                <a:schemeClr val="hlink"/>
              </a:buClr>
              <a:buSzPct val="95000"/>
              <a:buFont typeface="Wingdings" pitchFamily="2" charset="2"/>
              <a:buAutoNum type="arabicPeriod"/>
              <a:defRPr/>
            </a:pPr>
            <a:r>
              <a:rPr lang="pt-PT" altLang="zh-CN" sz="1800" dirty="0" smtClean="0"/>
              <a:t>De informação e consulta sobre matérias que incluem:</a:t>
            </a:r>
          </a:p>
          <a:p>
            <a:pPr marL="990600" lvl="1" indent="-533400" eaLnBrk="1" hangingPunct="1">
              <a:spcBef>
                <a:spcPct val="40000"/>
              </a:spcBef>
              <a:buClr>
                <a:srgbClr val="FF0066"/>
              </a:buClr>
              <a:buFont typeface="Wingdings" pitchFamily="2" charset="2"/>
              <a:buChar char="§"/>
              <a:defRPr/>
            </a:pPr>
            <a:r>
              <a:rPr lang="pt-PT" altLang="zh-CN" sz="1800" dirty="0" smtClean="0"/>
              <a:t>os planos gerais de actividade e orçamento; </a:t>
            </a:r>
          </a:p>
          <a:p>
            <a:pPr marL="990600" lvl="1" indent="-533400" eaLnBrk="1" hangingPunct="1">
              <a:spcBef>
                <a:spcPct val="40000"/>
              </a:spcBef>
              <a:buClr>
                <a:srgbClr val="FF0066"/>
              </a:buClr>
              <a:buFont typeface="Wingdings" pitchFamily="2" charset="2"/>
              <a:buChar char="§"/>
              <a:defRPr/>
            </a:pPr>
            <a:r>
              <a:rPr lang="pt-PT" altLang="zh-CN" sz="1800" dirty="0" smtClean="0"/>
              <a:t>a organização da produção e suas implicações no grau de utilização da mão-de-obra e do equipamento; </a:t>
            </a:r>
          </a:p>
          <a:p>
            <a:pPr marL="990600" lvl="1" indent="-533400" eaLnBrk="1" hangingPunct="1">
              <a:spcBef>
                <a:spcPct val="40000"/>
              </a:spcBef>
              <a:buClr>
                <a:srgbClr val="FF0066"/>
              </a:buClr>
              <a:buFont typeface="Wingdings" pitchFamily="2" charset="2"/>
              <a:buChar char="§"/>
              <a:defRPr/>
            </a:pPr>
            <a:r>
              <a:rPr lang="pt-PT" altLang="zh-CN" sz="1800" dirty="0" smtClean="0"/>
              <a:t>a gestão de pessoal e estabelecimento dos seus critérios básicos, montante da massa salarial e sua distribuição pelos diferentes escalões profissionais, regalias sociais, mínimos de produtividade e grau de absentismo; </a:t>
            </a:r>
          </a:p>
          <a:p>
            <a:pPr marL="990600" lvl="1" indent="-533400" eaLnBrk="1" hangingPunct="1">
              <a:spcBef>
                <a:spcPct val="40000"/>
              </a:spcBef>
              <a:buClr>
                <a:srgbClr val="FF0066"/>
              </a:buClr>
              <a:buFont typeface="Wingdings" pitchFamily="2" charset="2"/>
              <a:buChar char="§"/>
              <a:defRPr/>
            </a:pPr>
            <a:r>
              <a:rPr lang="pt-PT" altLang="zh-CN" sz="1800" dirty="0" smtClean="0"/>
              <a:t>projectos de alteração do capital social e de reconversão da actividade produtiva, etc. </a:t>
            </a:r>
          </a:p>
          <a:p>
            <a:pPr marL="609600" indent="-609600" eaLnBrk="1" hangingPunct="1">
              <a:spcBef>
                <a:spcPct val="40000"/>
              </a:spcBef>
              <a:buClr>
                <a:schemeClr val="hlink"/>
              </a:buClr>
              <a:buSzPct val="95000"/>
              <a:buFont typeface="Wingdings" pitchFamily="2" charset="2"/>
              <a:buAutoNum type="arabicPeriod"/>
              <a:defRPr/>
            </a:pPr>
            <a:r>
              <a:rPr lang="pt-PT" altLang="zh-CN" sz="1800" dirty="0" smtClean="0"/>
              <a:t>Do controlo de gestão nas respectivas empresas, competindo-lhe, entre outras competências,</a:t>
            </a:r>
          </a:p>
          <a:p>
            <a:pPr marL="990600" lvl="1" indent="-533400" eaLnBrk="1" hangingPunct="1">
              <a:spcBef>
                <a:spcPct val="40000"/>
              </a:spcBef>
              <a:buClr>
                <a:srgbClr val="FF3300"/>
              </a:buClr>
              <a:buFont typeface="Wingdings" pitchFamily="2" charset="2"/>
              <a:buChar char="§"/>
              <a:defRPr/>
            </a:pPr>
            <a:r>
              <a:rPr lang="pt-PT" altLang="zh-CN" sz="1800" dirty="0" smtClean="0"/>
              <a:t>apreciar e emitir parecer sobre os orçamentos e planos económicos da empresa, em particular os da produção, e respectivas alterações, bem como acompanhar e fiscalizar a sua correcta execução; </a:t>
            </a:r>
          </a:p>
          <a:p>
            <a:pPr marL="990600" lvl="1" indent="-533400" eaLnBrk="1" hangingPunct="1">
              <a:spcBef>
                <a:spcPct val="40000"/>
              </a:spcBef>
              <a:buClr>
                <a:srgbClr val="FF3300"/>
              </a:buClr>
              <a:buFont typeface="Wingdings" pitchFamily="2" charset="2"/>
              <a:buChar char="§"/>
              <a:defRPr/>
            </a:pPr>
            <a:r>
              <a:rPr lang="pt-PT" altLang="zh-CN" sz="1800" dirty="0" smtClean="0"/>
              <a:t>promover a adequada utilização dos recursos técnicos, humanos e financeiros.</a:t>
            </a:r>
          </a:p>
          <a:p>
            <a:pPr marL="609600" indent="-609600" eaLnBrk="1" hangingPunct="1">
              <a:spcBef>
                <a:spcPct val="40000"/>
              </a:spcBef>
              <a:buClr>
                <a:schemeClr val="hlink"/>
              </a:buClr>
              <a:buSzPct val="95000"/>
              <a:buFont typeface="Wingdings" pitchFamily="2" charset="2"/>
              <a:buAutoNum type="arabicPeriod"/>
              <a:defRPr/>
            </a:pPr>
            <a:r>
              <a:rPr lang="pt-PT" altLang="zh-CN" sz="1800" dirty="0" smtClean="0"/>
              <a:t>De participação nos processos de reestruturação da empresa</a:t>
            </a:r>
          </a:p>
          <a:p>
            <a:pPr>
              <a:defRPr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smtClean="0">
                <a:solidFill>
                  <a:srgbClr val="C00000"/>
                </a:solidFill>
              </a:rPr>
              <a:t>AS 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946C9-3F5B-44EA-A82C-2071F09493CC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00113" y="1628775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pt-PT" sz="2800" dirty="0" smtClean="0"/>
              <a:t>Tiveram um papel muito activo e dinâmico no pós 25 de Abril, mas…</a:t>
            </a:r>
          </a:p>
          <a:p>
            <a:pPr lvl="1">
              <a:defRPr/>
            </a:pPr>
            <a:r>
              <a:rPr lang="pt-PT" dirty="0" smtClean="0"/>
              <a:t>Actualmente, é fraco</a:t>
            </a:r>
            <a:r>
              <a:rPr lang="pt-PT" altLang="zh-CN" dirty="0" smtClean="0"/>
              <a:t>..</a:t>
            </a:r>
          </a:p>
          <a:p>
            <a:pPr lvl="2">
              <a:defRPr/>
            </a:pPr>
            <a:r>
              <a:rPr lang="pt-PT" altLang="zh-CN" dirty="0" smtClean="0"/>
              <a:t>http://www.dgert.mtss.gov.pt/</a:t>
            </a:r>
          </a:p>
          <a:p>
            <a:pPr marL="319088" lvl="1" indent="0">
              <a:buFont typeface="Wingdings 2" pitchFamily="18" charset="2"/>
              <a:buNone/>
              <a:defRPr/>
            </a:pPr>
            <a:endParaRPr lang="pt-PT" dirty="0" smtClean="0"/>
          </a:p>
          <a:p>
            <a:pPr marL="319088" lvl="1" indent="0">
              <a:buFont typeface="Wingdings 2" pitchFamily="18" charset="2"/>
              <a:buNone/>
              <a:defRPr/>
            </a:pPr>
            <a:endParaRPr lang="pt-PT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48263" y="2420938"/>
          <a:ext cx="3155950" cy="3951284"/>
        </p:xfrm>
        <a:graphic>
          <a:graphicData uri="http://schemas.openxmlformats.org/drawingml/2006/table">
            <a:tbl>
              <a:tblPr/>
              <a:tblGrid>
                <a:gridCol w="934390"/>
                <a:gridCol w="2221560"/>
              </a:tblGrid>
              <a:tr h="50732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PT" sz="1000" b="1" i="0" u="none" strike="noStrike" dirty="0">
                          <a:effectLst/>
                          <a:latin typeface="Arial"/>
                        </a:rPr>
                        <a:t>Números de comissões de trabalhadores e de comissões coordenadoras com mandatos em curso *</a:t>
                      </a:r>
                    </a:p>
                  </a:txBody>
                  <a:tcPr marL="9523" marR="9523" marT="9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5524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>
                          <a:effectLst/>
                          <a:latin typeface="Arial"/>
                        </a:rPr>
                        <a:t>Anos</a:t>
                      </a: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>
                          <a:effectLst/>
                          <a:latin typeface="Arial"/>
                        </a:rPr>
                        <a:t>Comissões de trabalhadores </a:t>
                      </a:r>
                    </a:p>
                  </a:txBody>
                  <a:tcPr marL="9523" marR="9523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4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>
                          <a:effectLst/>
                          <a:latin typeface="Arial"/>
                        </a:rPr>
                        <a:t>2000</a:t>
                      </a: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>
                          <a:effectLst/>
                          <a:latin typeface="Arial"/>
                        </a:rPr>
                        <a:t>244</a:t>
                      </a:r>
                    </a:p>
                  </a:txBody>
                  <a:tcPr marL="9523" marR="9523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4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>
                          <a:effectLst/>
                          <a:latin typeface="Arial"/>
                        </a:rPr>
                        <a:t>2001</a:t>
                      </a: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>
                          <a:effectLst/>
                          <a:latin typeface="Arial"/>
                        </a:rPr>
                        <a:t>235</a:t>
                      </a:r>
                    </a:p>
                  </a:txBody>
                  <a:tcPr marL="9523" marR="9523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4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>
                          <a:effectLst/>
                          <a:latin typeface="Arial"/>
                        </a:rPr>
                        <a:t>2002</a:t>
                      </a: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>
                          <a:effectLst/>
                          <a:latin typeface="Arial"/>
                        </a:rPr>
                        <a:t>226</a:t>
                      </a:r>
                    </a:p>
                  </a:txBody>
                  <a:tcPr marL="9523" marR="9523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4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>
                          <a:effectLst/>
                          <a:latin typeface="Arial"/>
                        </a:rPr>
                        <a:t>2003</a:t>
                      </a: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 dirty="0">
                          <a:effectLst/>
                          <a:latin typeface="Arial"/>
                        </a:rPr>
                        <a:t>233</a:t>
                      </a:r>
                    </a:p>
                  </a:txBody>
                  <a:tcPr marL="9523" marR="9523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4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>
                          <a:effectLst/>
                          <a:latin typeface="Arial"/>
                        </a:rPr>
                        <a:t>2004</a:t>
                      </a: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>
                          <a:effectLst/>
                          <a:latin typeface="Arial"/>
                        </a:rPr>
                        <a:t>223</a:t>
                      </a:r>
                    </a:p>
                  </a:txBody>
                  <a:tcPr marL="9523" marR="9523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4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>
                          <a:effectLst/>
                          <a:latin typeface="Arial"/>
                        </a:rPr>
                        <a:t>2005</a:t>
                      </a: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>
                          <a:effectLst/>
                          <a:latin typeface="Arial"/>
                        </a:rPr>
                        <a:t>220</a:t>
                      </a:r>
                    </a:p>
                  </a:txBody>
                  <a:tcPr marL="9523" marR="9523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4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>
                          <a:effectLst/>
                          <a:latin typeface="Arial"/>
                        </a:rPr>
                        <a:t>2006</a:t>
                      </a: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>
                          <a:effectLst/>
                          <a:latin typeface="Arial"/>
                        </a:rPr>
                        <a:t>223</a:t>
                      </a:r>
                    </a:p>
                  </a:txBody>
                  <a:tcPr marL="9523" marR="9523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4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>
                          <a:effectLst/>
                          <a:latin typeface="Arial"/>
                        </a:rPr>
                        <a:t>2007</a:t>
                      </a: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>
                          <a:effectLst/>
                          <a:latin typeface="Arial"/>
                        </a:rPr>
                        <a:t>206</a:t>
                      </a:r>
                    </a:p>
                  </a:txBody>
                  <a:tcPr marL="9523" marR="9523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4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>
                          <a:effectLst/>
                          <a:latin typeface="Arial"/>
                        </a:rPr>
                        <a:t>2008</a:t>
                      </a: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>
                          <a:effectLst/>
                          <a:latin typeface="Arial"/>
                        </a:rPr>
                        <a:t>198</a:t>
                      </a:r>
                    </a:p>
                  </a:txBody>
                  <a:tcPr marL="9523" marR="9523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4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>
                          <a:effectLst/>
                          <a:latin typeface="Arial"/>
                        </a:rPr>
                        <a:t>2009</a:t>
                      </a: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>
                          <a:effectLst/>
                          <a:latin typeface="Arial"/>
                        </a:rPr>
                        <a:t>195</a:t>
                      </a:r>
                    </a:p>
                  </a:txBody>
                  <a:tcPr marL="9523" marR="9523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49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>
                          <a:effectLst/>
                          <a:latin typeface="Arial"/>
                        </a:rPr>
                        <a:t>2010</a:t>
                      </a:r>
                    </a:p>
                  </a:txBody>
                  <a:tcPr marL="9523" marR="9523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>
                          <a:effectLst/>
                          <a:latin typeface="Arial"/>
                        </a:rPr>
                        <a:t>173</a:t>
                      </a:r>
                    </a:p>
                  </a:txBody>
                  <a:tcPr marL="9523" marR="9523" marT="95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97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pt-PT" sz="1000" b="0" i="0" u="none" strike="noStrike" dirty="0">
                          <a:effectLst/>
                          <a:latin typeface="Arial"/>
                        </a:rPr>
                        <a:t>* No final de cada ano.</a:t>
                      </a:r>
                    </a:p>
                  </a:txBody>
                  <a:tcPr marL="9523" marR="9523" marT="952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smtClean="0">
                <a:solidFill>
                  <a:srgbClr val="C00000"/>
                </a:solidFill>
              </a:rPr>
              <a:t>Confederações dos empregadores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26999E-CBE2-4FF5-BB9C-E5D12E8F0DD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45000"/>
              </a:spcBef>
              <a:buClr>
                <a:schemeClr val="accent2"/>
              </a:buClr>
              <a:buFont typeface="Wingdings 2" pitchFamily="18" charset="2"/>
              <a:buNone/>
              <a:defRPr/>
            </a:pPr>
            <a:r>
              <a:rPr lang="pt-PT" sz="2800" dirty="0" smtClean="0">
                <a:solidFill>
                  <a:schemeClr val="hlink"/>
                </a:solidFill>
              </a:rPr>
              <a:t>CIP: </a:t>
            </a:r>
            <a:r>
              <a:rPr lang="pt-PT" sz="2800" dirty="0" err="1" smtClean="0">
                <a:solidFill>
                  <a:schemeClr val="hlink"/>
                </a:solidFill>
              </a:rPr>
              <a:t>Conf</a:t>
            </a:r>
            <a:r>
              <a:rPr lang="pt-PT" sz="2800" dirty="0" smtClean="0">
                <a:solidFill>
                  <a:schemeClr val="hlink"/>
                </a:solidFill>
              </a:rPr>
              <a:t>. Indústria Portuguesa</a:t>
            </a:r>
          </a:p>
          <a:p>
            <a:pPr marL="0" indent="0" eaLnBrk="1" hangingPunct="1">
              <a:lnSpc>
                <a:spcPct val="90000"/>
              </a:lnSpc>
              <a:spcBef>
                <a:spcPct val="45000"/>
              </a:spcBef>
              <a:buClr>
                <a:schemeClr val="accent2"/>
              </a:buClr>
              <a:buFont typeface="Wingdings 2" pitchFamily="18" charset="2"/>
              <a:buNone/>
              <a:defRPr/>
            </a:pPr>
            <a:r>
              <a:rPr lang="pt-PT" sz="2800" dirty="0" smtClean="0">
                <a:solidFill>
                  <a:schemeClr val="hlink"/>
                </a:solidFill>
              </a:rPr>
              <a:t>CCP: </a:t>
            </a:r>
            <a:r>
              <a:rPr lang="pt-PT" sz="2800" dirty="0" err="1" smtClean="0">
                <a:solidFill>
                  <a:schemeClr val="hlink"/>
                </a:solidFill>
              </a:rPr>
              <a:t>Conf</a:t>
            </a:r>
            <a:r>
              <a:rPr lang="pt-PT" sz="2800" dirty="0" smtClean="0">
                <a:solidFill>
                  <a:schemeClr val="hlink"/>
                </a:solidFill>
              </a:rPr>
              <a:t>. Com. e Serviços de Portugal</a:t>
            </a:r>
          </a:p>
          <a:p>
            <a:pPr marL="0" indent="0" eaLnBrk="1" hangingPunct="1">
              <a:lnSpc>
                <a:spcPct val="90000"/>
              </a:lnSpc>
              <a:spcBef>
                <a:spcPct val="45000"/>
              </a:spcBef>
              <a:buClr>
                <a:schemeClr val="accent2"/>
              </a:buClr>
              <a:buFont typeface="Wingdings 2" pitchFamily="18" charset="2"/>
              <a:buNone/>
              <a:defRPr/>
            </a:pPr>
            <a:r>
              <a:rPr lang="pt-PT" sz="2800" dirty="0" smtClean="0">
                <a:solidFill>
                  <a:schemeClr val="hlink"/>
                </a:solidFill>
              </a:rPr>
              <a:t>CAP: </a:t>
            </a:r>
            <a:r>
              <a:rPr lang="pt-PT" sz="2800" dirty="0" err="1" smtClean="0">
                <a:solidFill>
                  <a:schemeClr val="hlink"/>
                </a:solidFill>
              </a:rPr>
              <a:t>Conf</a:t>
            </a:r>
            <a:r>
              <a:rPr lang="pt-PT" sz="2800" dirty="0" smtClean="0">
                <a:solidFill>
                  <a:schemeClr val="hlink"/>
                </a:solidFill>
              </a:rPr>
              <a:t>. Agricultores de Portugal</a:t>
            </a:r>
          </a:p>
          <a:p>
            <a:pPr marL="0" indent="0" eaLnBrk="1" hangingPunct="1">
              <a:lnSpc>
                <a:spcPct val="90000"/>
              </a:lnSpc>
              <a:spcBef>
                <a:spcPct val="45000"/>
              </a:spcBef>
              <a:buClr>
                <a:schemeClr val="accent2"/>
              </a:buClr>
              <a:buFont typeface="Wingdings 2" pitchFamily="18" charset="2"/>
              <a:buNone/>
              <a:defRPr/>
            </a:pPr>
            <a:r>
              <a:rPr lang="pt-PT" sz="2800" dirty="0" smtClean="0">
                <a:solidFill>
                  <a:schemeClr val="hlink"/>
                </a:solidFill>
              </a:rPr>
              <a:t>CTP: </a:t>
            </a:r>
            <a:r>
              <a:rPr lang="pt-PT" sz="2800" dirty="0" err="1" smtClean="0">
                <a:solidFill>
                  <a:schemeClr val="hlink"/>
                </a:solidFill>
              </a:rPr>
              <a:t>Conf</a:t>
            </a:r>
            <a:r>
              <a:rPr lang="pt-PT" sz="2800" dirty="0" smtClean="0">
                <a:solidFill>
                  <a:schemeClr val="hlink"/>
                </a:solidFill>
              </a:rPr>
              <a:t>. Turismo Português</a:t>
            </a:r>
          </a:p>
          <a:p>
            <a:pPr marL="0" indent="0" eaLnBrk="1" hangingPunct="1">
              <a:lnSpc>
                <a:spcPct val="90000"/>
              </a:lnSpc>
              <a:spcBef>
                <a:spcPct val="45000"/>
              </a:spcBef>
              <a:buClr>
                <a:schemeClr val="accent2"/>
              </a:buClr>
              <a:buFont typeface="Wingdings 2" pitchFamily="18" charset="2"/>
              <a:buNone/>
              <a:defRPr/>
            </a:pPr>
            <a:r>
              <a:rPr lang="pt-PT" sz="2800" dirty="0" smtClean="0"/>
              <a:t>CNA: </a:t>
            </a:r>
            <a:r>
              <a:rPr lang="pt-PT" sz="2800" dirty="0" err="1" smtClean="0"/>
              <a:t>Conf</a:t>
            </a:r>
            <a:r>
              <a:rPr lang="pt-PT" sz="2800" dirty="0" smtClean="0"/>
              <a:t>. Nacional da Agricultura</a:t>
            </a:r>
          </a:p>
          <a:p>
            <a:pPr marL="0" indent="0" eaLnBrk="1" hangingPunct="1">
              <a:lnSpc>
                <a:spcPct val="90000"/>
              </a:lnSpc>
              <a:spcBef>
                <a:spcPct val="45000"/>
              </a:spcBef>
              <a:buClr>
                <a:schemeClr val="accent2"/>
              </a:buClr>
              <a:buFont typeface="Wingdings 2" pitchFamily="18" charset="2"/>
              <a:buNone/>
              <a:defRPr/>
            </a:pPr>
            <a:r>
              <a:rPr lang="pt-PT" sz="2800" dirty="0" smtClean="0"/>
              <a:t>CPMPME: </a:t>
            </a:r>
            <a:r>
              <a:rPr lang="pt-PT" sz="2800" dirty="0" err="1" smtClean="0"/>
              <a:t>Conf</a:t>
            </a:r>
            <a:r>
              <a:rPr lang="pt-PT" sz="2800" dirty="0" smtClean="0"/>
              <a:t>. </a:t>
            </a:r>
            <a:r>
              <a:rPr lang="pt-PT" sz="2800" dirty="0" err="1" smtClean="0"/>
              <a:t>Port</a:t>
            </a:r>
            <a:r>
              <a:rPr lang="pt-PT" sz="2800" dirty="0" smtClean="0"/>
              <a:t>. de Micro, </a:t>
            </a:r>
            <a:r>
              <a:rPr lang="pt-PT" sz="2800" dirty="0" err="1" smtClean="0"/>
              <a:t>Peq</a:t>
            </a:r>
            <a:r>
              <a:rPr lang="pt-PT" sz="2800" dirty="0" smtClean="0"/>
              <a:t>. e Médios Empresários</a:t>
            </a:r>
          </a:p>
          <a:p>
            <a:pPr marL="0" indent="0" eaLnBrk="1" hangingPunct="1">
              <a:lnSpc>
                <a:spcPct val="90000"/>
              </a:lnSpc>
              <a:spcBef>
                <a:spcPct val="45000"/>
              </a:spcBef>
              <a:buClr>
                <a:schemeClr val="accent2"/>
              </a:buClr>
              <a:buFont typeface="Wingdings 2" pitchFamily="18" charset="2"/>
              <a:buNone/>
              <a:defRPr/>
            </a:pPr>
            <a:r>
              <a:rPr lang="pt-PT" sz="2800" dirty="0" smtClean="0"/>
              <a:t>CORPA: </a:t>
            </a:r>
            <a:r>
              <a:rPr lang="pt-PT" sz="2800" dirty="0" err="1" smtClean="0"/>
              <a:t>Conf</a:t>
            </a:r>
            <a:r>
              <a:rPr lang="pt-PT" sz="2800" dirty="0" smtClean="0"/>
              <a:t>. Pesca Artesanal</a:t>
            </a:r>
          </a:p>
          <a:p>
            <a:pPr>
              <a:defRPr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Autofit/>
          </a:bodyPr>
          <a:lstStyle/>
          <a:p>
            <a:r>
              <a:rPr lang="pt-PT" sz="2400" b="1" dirty="0">
                <a:solidFill>
                  <a:srgbClr val="7030A0"/>
                </a:solidFill>
              </a:rPr>
              <a:t>Movimento sindical: do fortalecimento ao enfraquecimento (3)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2CCD-9255-4511-8C1E-8F65253523C7}" type="slidenum">
              <a:rPr lang="pt-PT"/>
              <a:pPr/>
              <a:t>4</a:t>
            </a:fld>
            <a:endParaRPr lang="pt-PT"/>
          </a:p>
        </p:txBody>
      </p:sp>
      <p:sp>
        <p:nvSpPr>
          <p:cNvPr id="1863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6" y="1196752"/>
            <a:ext cx="8208912" cy="525658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pt-PT" sz="6400" b="1" dirty="0">
                <a:solidFill>
                  <a:schemeClr val="hlink"/>
                </a:solidFill>
                <a:latin typeface="Arial" charset="0"/>
              </a:rPr>
              <a:t>Mudanças </a:t>
            </a:r>
            <a:r>
              <a:rPr lang="pt-PT" sz="6400" b="1" dirty="0" err="1">
                <a:solidFill>
                  <a:schemeClr val="hlink"/>
                </a:solidFill>
                <a:latin typeface="Arial" charset="0"/>
              </a:rPr>
              <a:t>socio-económicas</a:t>
            </a:r>
            <a:r>
              <a:rPr lang="pt-PT" sz="6400" b="1" dirty="0">
                <a:solidFill>
                  <a:schemeClr val="hlink"/>
                </a:solidFill>
                <a:latin typeface="Arial" charset="0"/>
              </a:rPr>
              <a:t> – anos de 1970 e enfraquecimento sindical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pt-PT" sz="6400" b="1" dirty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pt-PT" sz="6400" b="1" dirty="0">
                <a:latin typeface="Arial" charset="0"/>
              </a:rPr>
              <a:t>-</a:t>
            </a:r>
            <a:r>
              <a:rPr lang="pt-PT" sz="6400" dirty="0">
                <a:latin typeface="Arial" charset="0"/>
              </a:rPr>
              <a:t> Globalização e intensificação da concorrência;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PT" sz="6400" dirty="0">
                <a:latin typeface="Arial" charset="0"/>
              </a:rPr>
              <a:t> - Terciarização, desenvolvimento do sector das TIC, novas profissões, mais intelectualizadas.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pt-PT" sz="6400" dirty="0">
                <a:latin typeface="Arial" charset="0"/>
              </a:rPr>
              <a:t>Privatizações</a:t>
            </a:r>
          </a:p>
          <a:p>
            <a:pPr algn="just">
              <a:lnSpc>
                <a:spcPct val="120000"/>
              </a:lnSpc>
              <a:buFontTx/>
              <a:buChar char="-"/>
            </a:pPr>
            <a:r>
              <a:rPr lang="pt-PT" sz="6400" dirty="0">
                <a:latin typeface="Arial" charset="0"/>
              </a:rPr>
              <a:t>Fragmentação e segmentação. Práticas de outsourcing/</a:t>
            </a:r>
            <a:r>
              <a:rPr lang="pt-PT" sz="6400" dirty="0" err="1">
                <a:latin typeface="Arial" charset="0"/>
              </a:rPr>
              <a:t>externalização</a:t>
            </a:r>
            <a:r>
              <a:rPr lang="pt-PT" sz="6400" dirty="0">
                <a:latin typeface="Arial" charset="0"/>
              </a:rPr>
              <a:t> --» desconcentração da força laboral. 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PT" sz="6400" dirty="0">
                <a:latin typeface="Arial" charset="0"/>
              </a:rPr>
              <a:t> - Instabilidade e insegurança de emprego. Aumento das formas flexíveis de emprego. Pluralidade de situações perante o emprego e de estatutos.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PT" sz="6400" dirty="0">
                <a:latin typeface="Arial" charset="0"/>
              </a:rPr>
              <a:t> - Crescente heterogeneidade e fragmentação da força de trabalho (trabalhadores nacionais e imigrantes, com e sem segurança de emprego, pertencentes a vários grupos profissionais, diferentes e enquadramentos, condições laborais; trabalhadores por conta própria e por conta de outrem …)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PT" sz="6400" dirty="0">
                <a:latin typeface="Arial" charset="0"/>
              </a:rPr>
              <a:t> - Novos enquadramentos políticos (neo-liberalismo) com ataques aos sindicatos (ex. </a:t>
            </a:r>
            <a:r>
              <a:rPr lang="pt-PT" sz="6400" dirty="0" err="1">
                <a:latin typeface="Arial" charset="0"/>
              </a:rPr>
              <a:t>Thatcher</a:t>
            </a:r>
            <a:r>
              <a:rPr lang="pt-PT" sz="6400" dirty="0">
                <a:latin typeface="Arial" charset="0"/>
              </a:rPr>
              <a:t>/Reino Unido) . Tendência para uma maior desregulamentação e para a individualização das relações laborais (associado a novos modelos de produção que procuram neutralizar os sindicatos e a solidariedade de classe em nome da solidariedade com a empresa).</a:t>
            </a:r>
          </a:p>
          <a:p>
            <a:pPr algn="just">
              <a:lnSpc>
                <a:spcPct val="120000"/>
              </a:lnSpc>
              <a:buFont typeface="Wingdings" pitchFamily="2" charset="2"/>
              <a:buNone/>
            </a:pPr>
            <a:r>
              <a:rPr lang="pt-PT" sz="6400" dirty="0">
                <a:latin typeface="Arial" charset="0"/>
              </a:rPr>
              <a:t> - Crescente </a:t>
            </a:r>
            <a:r>
              <a:rPr lang="pt-PT" sz="6400" dirty="0" err="1">
                <a:latin typeface="Arial" charset="0"/>
              </a:rPr>
              <a:t>desafeição</a:t>
            </a:r>
            <a:r>
              <a:rPr lang="pt-PT" sz="6400" dirty="0">
                <a:latin typeface="Arial" charset="0"/>
              </a:rPr>
              <a:t> ideológica, relativamente à dimensão colectiva de “classe”… Individualização.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pt-PT" sz="16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pt-PT" sz="1600" b="1" dirty="0">
              <a:solidFill>
                <a:schemeClr val="hlink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PT" sz="2000" b="1" dirty="0">
                <a:solidFill>
                  <a:schemeClr val="hlink"/>
                </a:solidFill>
                <a:latin typeface="Arial" charset="0"/>
              </a:rPr>
              <a:t>  </a:t>
            </a:r>
            <a:endParaRPr lang="en-US" sz="2000" b="1" dirty="0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313612" cy="849313"/>
          </a:xfrm>
        </p:spPr>
        <p:txBody>
          <a:bodyPr/>
          <a:lstStyle/>
          <a:p>
            <a:pPr eaLnBrk="1" hangingPunct="1"/>
            <a:r>
              <a:rPr lang="pt-PT" sz="2800" smtClean="0">
                <a:latin typeface="Tahoma" pitchFamily="34" charset="0"/>
              </a:rPr>
              <a:t>As </a:t>
            </a:r>
            <a:r>
              <a:rPr lang="pt-PT" sz="2400" b="1" smtClean="0"/>
              <a:t>CONFEDERAÇÕES</a:t>
            </a:r>
            <a:r>
              <a:rPr lang="pt-PT" sz="2000" smtClean="0">
                <a:latin typeface="Tahoma" pitchFamily="34" charset="0"/>
              </a:rPr>
              <a:t> </a:t>
            </a:r>
            <a:r>
              <a:rPr lang="pt-PT" sz="2800" smtClean="0">
                <a:latin typeface="Tahoma" pitchFamily="34" charset="0"/>
              </a:rPr>
              <a:t>de Empregadores...</a:t>
            </a:r>
          </a:p>
        </p:txBody>
      </p:sp>
      <p:sp>
        <p:nvSpPr>
          <p:cNvPr id="59394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defRPr/>
            </a:pPr>
            <a:fld id="{64D30307-B37C-4066-B3F4-2439FFF37678}" type="slidenum">
              <a:rPr lang="pt-PT" smtClean="0"/>
              <a:pPr>
                <a:defRPr/>
              </a:pPr>
              <a:t>40</a:t>
            </a:fld>
            <a:endParaRPr lang="pt-PT" smtClean="0"/>
          </a:p>
        </p:txBody>
      </p:sp>
      <p:sp>
        <p:nvSpPr>
          <p:cNvPr id="9318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1341438"/>
            <a:ext cx="6192838" cy="5040312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lnSpc>
                <a:spcPct val="90000"/>
              </a:lnSpc>
              <a:spcBef>
                <a:spcPct val="45000"/>
              </a:spcBef>
              <a:buClr>
                <a:schemeClr val="tx2"/>
              </a:buClr>
              <a:buFont typeface="Wingdings" pitchFamily="2" charset="2"/>
              <a:buChar char="v"/>
            </a:pPr>
            <a:r>
              <a:rPr lang="pt-PT" sz="2800" smtClean="0">
                <a:solidFill>
                  <a:schemeClr val="hlink"/>
                </a:solidFill>
              </a:rPr>
              <a:t>CIP: Confederação Empresarial de Portugal   </a:t>
            </a:r>
            <a:endParaRPr lang="pt-PT" sz="2000" smtClean="0">
              <a:solidFill>
                <a:schemeClr val="hlink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45000"/>
              </a:spcBef>
              <a:buClr>
                <a:schemeClr val="tx2"/>
              </a:buClr>
              <a:buFont typeface="Wingdings" pitchFamily="2" charset="2"/>
              <a:buChar char="v"/>
            </a:pPr>
            <a:endParaRPr lang="pt-PT" sz="2800" smtClean="0">
              <a:solidFill>
                <a:schemeClr val="hlink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45000"/>
              </a:spcBef>
              <a:buClr>
                <a:schemeClr val="tx2"/>
              </a:buClr>
              <a:buFont typeface="Wingdings" pitchFamily="2" charset="2"/>
              <a:buChar char="v"/>
            </a:pPr>
            <a:r>
              <a:rPr lang="pt-PT" sz="2800" smtClean="0">
                <a:solidFill>
                  <a:schemeClr val="hlink"/>
                </a:solidFill>
              </a:rPr>
              <a:t>CCP: Conf. Com. e Serviços de Portugal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5000"/>
              </a:spcBef>
              <a:buClr>
                <a:schemeClr val="tx2"/>
              </a:buClr>
              <a:buFont typeface="Wingdings" pitchFamily="2" charset="2"/>
              <a:buChar char="v"/>
            </a:pPr>
            <a:r>
              <a:rPr lang="pt-PT" sz="2800" smtClean="0">
                <a:solidFill>
                  <a:schemeClr val="hlink"/>
                </a:solidFill>
              </a:rPr>
              <a:t>CTP: Conf. Turismo Português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5000"/>
              </a:spcBef>
              <a:buClr>
                <a:schemeClr val="tx2"/>
              </a:buClr>
              <a:buFont typeface="Wingdings" pitchFamily="2" charset="2"/>
              <a:buChar char="v"/>
            </a:pPr>
            <a:r>
              <a:rPr lang="pt-PT" sz="2800" smtClean="0">
                <a:solidFill>
                  <a:schemeClr val="hlink"/>
                </a:solidFill>
              </a:rPr>
              <a:t>CAP: Conf. Agricultores de Portugal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5000"/>
              </a:spcBef>
              <a:buClr>
                <a:schemeClr val="tx2"/>
              </a:buClr>
              <a:buFont typeface="Wingdings" pitchFamily="2" charset="2"/>
              <a:buChar char="v"/>
            </a:pPr>
            <a:r>
              <a:rPr lang="pt-PT" sz="2500" smtClean="0"/>
              <a:t>CNA: Conf. Nacional da Agricultura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5000"/>
              </a:spcBef>
              <a:buClr>
                <a:schemeClr val="tx2"/>
              </a:buClr>
              <a:buFont typeface="Wingdings" pitchFamily="2" charset="2"/>
              <a:buChar char="v"/>
            </a:pPr>
            <a:r>
              <a:rPr lang="pt-PT" sz="2500" smtClean="0"/>
              <a:t>CPMPME: Conf. Port. de Micro, Peq. e Médios Empresários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45000"/>
              </a:spcBef>
              <a:buClr>
                <a:schemeClr val="tx2"/>
              </a:buClr>
              <a:buFont typeface="Wingdings" pitchFamily="2" charset="2"/>
              <a:buChar char="v"/>
            </a:pPr>
            <a:r>
              <a:rPr lang="pt-PT" sz="2500" smtClean="0"/>
              <a:t>CORPA: Conf. Pesca Artesanal</a:t>
            </a:r>
          </a:p>
        </p:txBody>
      </p:sp>
      <p:sp>
        <p:nvSpPr>
          <p:cNvPr id="93189" name="Rectângulo 5"/>
          <p:cNvSpPr>
            <a:spLocks noChangeArrowheads="1"/>
          </p:cNvSpPr>
          <p:nvPr/>
        </p:nvSpPr>
        <p:spPr bwMode="auto">
          <a:xfrm>
            <a:off x="5940425" y="1268413"/>
            <a:ext cx="2952750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27038" indent="-609600" eaLnBrk="1" hangingPunct="1">
              <a:lnSpc>
                <a:spcPct val="90000"/>
              </a:lnSpc>
              <a:spcBef>
                <a:spcPct val="45000"/>
              </a:spcBef>
              <a:buClr>
                <a:schemeClr val="tx2"/>
              </a:buClr>
            </a:pPr>
            <a:r>
              <a:rPr lang="pt-PT" sz="1200">
                <a:solidFill>
                  <a:schemeClr val="hlink"/>
                </a:solidFill>
              </a:rPr>
              <a:t>(2010) </a:t>
            </a:r>
          </a:p>
          <a:p>
            <a:pPr marL="427038" indent="-609600" eaLnBrk="1" hangingPunct="1">
              <a:lnSpc>
                <a:spcPct val="90000"/>
              </a:lnSpc>
              <a:spcBef>
                <a:spcPct val="45000"/>
              </a:spcBef>
              <a:buClr>
                <a:schemeClr val="tx2"/>
              </a:buClr>
            </a:pPr>
            <a:r>
              <a:rPr lang="pt-PT" sz="1200">
                <a:solidFill>
                  <a:schemeClr val="tx2"/>
                </a:solidFill>
              </a:rPr>
              <a:t>AEP - Associação Empresarial de Portugal</a:t>
            </a:r>
          </a:p>
          <a:p>
            <a:pPr marL="427038" indent="-609600" eaLnBrk="1" hangingPunct="1">
              <a:lnSpc>
                <a:spcPct val="90000"/>
              </a:lnSpc>
              <a:spcBef>
                <a:spcPct val="45000"/>
              </a:spcBef>
              <a:buClr>
                <a:schemeClr val="tx2"/>
              </a:buClr>
            </a:pPr>
            <a:r>
              <a:rPr lang="pt-PT" sz="1200">
                <a:solidFill>
                  <a:schemeClr val="tx2"/>
                </a:solidFill>
              </a:rPr>
              <a:t>AIP - Associação Industrial Portuguesa</a:t>
            </a:r>
          </a:p>
          <a:p>
            <a:pPr marL="427038" indent="-609600" eaLnBrk="1" hangingPunct="1">
              <a:lnSpc>
                <a:spcPct val="90000"/>
              </a:lnSpc>
              <a:spcBef>
                <a:spcPct val="45000"/>
              </a:spcBef>
              <a:buClr>
                <a:schemeClr val="tx2"/>
              </a:buClr>
            </a:pPr>
            <a:r>
              <a:rPr lang="pt-PT" sz="1200">
                <a:solidFill>
                  <a:schemeClr val="tx2"/>
                </a:solidFill>
              </a:rPr>
              <a:t>CIP - Confederação da Indústria Portuguesa</a:t>
            </a:r>
          </a:p>
        </p:txBody>
      </p:sp>
      <p:sp>
        <p:nvSpPr>
          <p:cNvPr id="11" name="Chavetas 10"/>
          <p:cNvSpPr/>
          <p:nvPr/>
        </p:nvSpPr>
        <p:spPr>
          <a:xfrm>
            <a:off x="5795963" y="1557338"/>
            <a:ext cx="3097212" cy="935037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93191" name="CaixaDeTexto 11"/>
          <p:cNvSpPr txBox="1">
            <a:spLocks noChangeArrowheads="1"/>
          </p:cNvSpPr>
          <p:nvPr/>
        </p:nvSpPr>
        <p:spPr bwMode="auto">
          <a:xfrm>
            <a:off x="6516688" y="2924175"/>
            <a:ext cx="12239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/>
              <a:t>Sector Terciário</a:t>
            </a:r>
          </a:p>
        </p:txBody>
      </p:sp>
      <p:sp>
        <p:nvSpPr>
          <p:cNvPr id="14" name="Chavetas 13"/>
          <p:cNvSpPr/>
          <p:nvPr/>
        </p:nvSpPr>
        <p:spPr>
          <a:xfrm>
            <a:off x="6372225" y="2924175"/>
            <a:ext cx="1655763" cy="792163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827088" y="3175"/>
            <a:ext cx="7772400" cy="1143000"/>
          </a:xfrm>
        </p:spPr>
        <p:txBody>
          <a:bodyPr/>
          <a:lstStyle/>
          <a:p>
            <a:r>
              <a:rPr lang="pt-PT" smtClean="0">
                <a:solidFill>
                  <a:srgbClr val="C00000"/>
                </a:solidFill>
              </a:rPr>
              <a:t>A fragmentação…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D9EBBC-7021-43BF-846E-413B5F0F7F1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942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PT" smtClean="0"/>
          </a:p>
        </p:txBody>
      </p:sp>
      <p:graphicFrame>
        <p:nvGraphicFramePr>
          <p:cNvPr id="5" name="Group 2"/>
          <p:cNvGraphicFramePr>
            <a:graphicFrameLocks noGrp="1"/>
          </p:cNvGraphicFramePr>
          <p:nvPr/>
        </p:nvGraphicFramePr>
        <p:xfrm>
          <a:off x="395288" y="1125538"/>
          <a:ext cx="8497887" cy="4967288"/>
        </p:xfrm>
        <a:graphic>
          <a:graphicData uri="http://schemas.openxmlformats.org/drawingml/2006/table">
            <a:tbl>
              <a:tblPr/>
              <a:tblGrid>
                <a:gridCol w="2551112"/>
                <a:gridCol w="744538"/>
                <a:gridCol w="893762"/>
                <a:gridCol w="742950"/>
                <a:gridCol w="746125"/>
                <a:gridCol w="742950"/>
                <a:gridCol w="893763"/>
                <a:gridCol w="1182687"/>
              </a:tblGrid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pt-PT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1999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2000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2001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2002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2003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2004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2006 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Associações</a:t>
                      </a:r>
                      <a:endParaRPr kumimoji="0" lang="en-US" altLang="zh-CN" sz="4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457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468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472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478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481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488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497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(312)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Federações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21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22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22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22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22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22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21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041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Uniões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9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9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9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9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9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9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9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Confederações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6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7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7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7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7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7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7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Total</a:t>
                      </a:r>
                      <a:endParaRPr kumimoji="0" lang="en-US" altLang="zh-CN" sz="4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493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506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510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516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519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526</a:t>
                      </a:r>
                      <a:endParaRPr kumimoji="0" lang="en-US" altLang="zh-CN" sz="4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532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SimSun" pitchFamily="2" charset="-122"/>
                          <a:cs typeface="Times New Roman" pitchFamily="18" charset="0"/>
                        </a:rPr>
                        <a:t>(347)</a:t>
                      </a:r>
                      <a:endParaRPr kumimoji="0" lang="en-US" altLang="zh-CN" sz="4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smtClean="0">
                <a:solidFill>
                  <a:srgbClr val="C00000"/>
                </a:solidFill>
              </a:rPr>
              <a:t>Informação actualizada a 31/12/2010</a:t>
            </a:r>
            <a:endParaRPr lang="pt-PT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ADE78E-AAB1-476E-A91E-BA8CE0E5F4C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pt-PT" dirty="0"/>
          </a:p>
          <a:p>
            <a:pPr marL="0" indent="0">
              <a:buFont typeface="Wingdings 2" pitchFamily="18" charset="2"/>
              <a:buNone/>
              <a:defRPr/>
            </a:pPr>
            <a:r>
              <a:rPr lang="pt-PT" b="1" dirty="0" smtClean="0"/>
              <a:t>Total </a:t>
            </a:r>
            <a:r>
              <a:rPr lang="pt-PT" b="1" dirty="0"/>
              <a:t>de associações existentes em 31 de Dezembro de 2010 (registo não cancelado) </a:t>
            </a:r>
            <a:endParaRPr lang="pt-PT" dirty="0"/>
          </a:p>
          <a:p>
            <a:pPr>
              <a:defRPr/>
            </a:pPr>
            <a:r>
              <a:rPr lang="pt-PT" b="1" dirty="0"/>
              <a:t>Associações de empregadores: 518 </a:t>
            </a:r>
            <a:endParaRPr lang="pt-PT" dirty="0"/>
          </a:p>
          <a:p>
            <a:pPr>
              <a:defRPr/>
            </a:pPr>
            <a:r>
              <a:rPr lang="pt-PT" b="1" dirty="0"/>
              <a:t>Federações de associações de empregadores: 20 </a:t>
            </a:r>
            <a:endParaRPr lang="pt-PT" dirty="0"/>
          </a:p>
          <a:p>
            <a:pPr>
              <a:defRPr/>
            </a:pPr>
            <a:r>
              <a:rPr lang="pt-PT" b="1" dirty="0"/>
              <a:t>Uniões de associações de empregadores: 8 </a:t>
            </a:r>
            <a:endParaRPr lang="pt-PT" dirty="0"/>
          </a:p>
          <a:p>
            <a:pPr>
              <a:defRPr/>
            </a:pPr>
            <a:r>
              <a:rPr lang="pt-PT" b="1" dirty="0"/>
              <a:t>Confederações de empregadores: 8 </a:t>
            </a:r>
            <a:endParaRPr lang="pt-PT" b="1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pt-PT" b="1" dirty="0"/>
          </a:p>
          <a:p>
            <a:pPr marL="0" indent="0">
              <a:buFont typeface="Wingdings 2" pitchFamily="18" charset="2"/>
              <a:buNone/>
              <a:defRPr/>
            </a:pPr>
            <a:r>
              <a:rPr lang="pt-PT" b="1" dirty="0" smtClean="0"/>
              <a:t>http://www.dgert.mtss.gov.pt/Arquivo/arquivo_trabalho/ass_emp_const_ext_1975_2010.pdf</a:t>
            </a:r>
          </a:p>
          <a:p>
            <a:pPr>
              <a:defRPr/>
            </a:pPr>
            <a:endParaRPr lang="pt-PT" b="1" dirty="0"/>
          </a:p>
          <a:p>
            <a:pPr marL="0" indent="0">
              <a:buFont typeface="Wingdings 2" pitchFamily="18" charset="2"/>
              <a:buNone/>
              <a:defRPr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>
                <a:solidFill>
                  <a:srgbClr val="C00000"/>
                </a:solidFill>
              </a:rPr>
              <a:t>A Tutela…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84F32-6480-46FA-9AE0-34804F662BA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00113" y="1700213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pt-PT" sz="3200" b="1" dirty="0" smtClean="0"/>
              <a:t>MTSS </a:t>
            </a:r>
            <a:r>
              <a:rPr lang="pt-PT" sz="3200" dirty="0" smtClean="0"/>
              <a:t>– tutela do emprego, da formação profissional e da segurança social</a:t>
            </a:r>
          </a:p>
          <a:p>
            <a:pPr lvl="1">
              <a:defRPr/>
            </a:pPr>
            <a:r>
              <a:rPr lang="pt-PT" sz="2800" dirty="0" smtClean="0"/>
              <a:t>DGERT </a:t>
            </a:r>
          </a:p>
          <a:p>
            <a:pPr lvl="2">
              <a:defRPr/>
            </a:pPr>
            <a:r>
              <a:rPr lang="pt-PT" dirty="0" smtClean="0"/>
              <a:t>http://www.dgert.mtss.gov.pt/</a:t>
            </a:r>
            <a:endParaRPr lang="pt-PT" dirty="0"/>
          </a:p>
          <a:p>
            <a:pPr lvl="1">
              <a:defRPr/>
            </a:pPr>
            <a:r>
              <a:rPr lang="pt-PT" sz="2800" dirty="0" smtClean="0"/>
              <a:t>ACT</a:t>
            </a:r>
            <a:endParaRPr lang="pt-PT" sz="2800" dirty="0"/>
          </a:p>
          <a:p>
            <a:pPr lvl="3">
              <a:defRPr/>
            </a:pPr>
            <a:r>
              <a:rPr lang="pt-PT" dirty="0" smtClean="0"/>
              <a:t>http://www.act.gov.pt/(pt-PT)/Paginas/default.aspx</a:t>
            </a:r>
          </a:p>
          <a:p>
            <a:pPr marL="319088" lvl="1" indent="0">
              <a:buFont typeface="Wingdings 2" pitchFamily="18" charset="2"/>
              <a:buNone/>
              <a:defRPr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>
                <a:solidFill>
                  <a:srgbClr val="C00000"/>
                </a:solidFill>
              </a:rPr>
              <a:t>Conflitos colectivos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F0C1F8-DD29-47D8-86F7-673C7DC7EC54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00113" y="1700213"/>
            <a:ext cx="77724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PT" sz="2800" b="1" dirty="0" smtClean="0"/>
              <a:t>CONFLITO</a:t>
            </a:r>
            <a:r>
              <a:rPr lang="pt-PT" sz="2800" dirty="0"/>
              <a:t> </a:t>
            </a:r>
            <a:r>
              <a:rPr lang="pt-PT" sz="2800" dirty="0" smtClean="0"/>
              <a:t>- exterioriza-se através de comportamentos: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t-PT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PT" sz="2000" b="1" dirty="0" smtClean="0"/>
              <a:t>Ameaça </a:t>
            </a:r>
            <a:r>
              <a:rPr lang="pt-PT" sz="2000" dirty="0" smtClean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pt-PT" sz="2000" dirty="0" smtClean="0">
                <a:solidFill>
                  <a:schemeClr val="bg1">
                    <a:lumMod val="50000"/>
                  </a:schemeClr>
                </a:solidFill>
                <a:hlinkClick r:id="" action="ppaction://noaction"/>
              </a:rPr>
              <a:t>ameaça de greve</a:t>
            </a:r>
            <a:r>
              <a:rPr lang="pt-PT" sz="2000" dirty="0" smtClean="0">
                <a:solidFill>
                  <a:schemeClr val="bg1">
                    <a:lumMod val="50000"/>
                  </a:schemeClr>
                </a:solidFill>
              </a:rPr>
              <a:t>: declaração de uma greve que acaba por não ser efectuada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t-PT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PT" sz="2000" b="1" dirty="0"/>
              <a:t>G</a:t>
            </a:r>
            <a:r>
              <a:rPr lang="pt-PT" sz="2000" b="1" dirty="0" smtClean="0"/>
              <a:t>reve </a:t>
            </a:r>
            <a:r>
              <a:rPr lang="pt-PT" sz="2000" b="1" dirty="0" smtClean="0">
                <a:solidFill>
                  <a:schemeClr val="tx2"/>
                </a:solidFill>
              </a:rPr>
              <a:t>(</a:t>
            </a:r>
            <a:r>
              <a:rPr lang="pt-PT" sz="2000" dirty="0" smtClean="0">
                <a:solidFill>
                  <a:schemeClr val="tx2"/>
                </a:solidFill>
              </a:rPr>
              <a:t>abstenção colectiva ou concertada da prestação de trabalho)</a:t>
            </a:r>
            <a:endParaRPr lang="pt-PT" sz="2000" b="1" dirty="0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pt-PT" sz="20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PT" sz="2000" b="1" i="1" dirty="0"/>
              <a:t>L</a:t>
            </a:r>
            <a:r>
              <a:rPr lang="pt-PT" sz="2000" b="1" i="1" dirty="0" smtClean="0"/>
              <a:t>ock-out </a:t>
            </a:r>
            <a:r>
              <a:rPr lang="pt-PT" sz="2000" b="1" i="1" dirty="0" smtClean="0">
                <a:solidFill>
                  <a:schemeClr val="tx2"/>
                </a:solidFill>
              </a:rPr>
              <a:t>(</a:t>
            </a:r>
            <a:r>
              <a:rPr lang="pt-PT" sz="2000" dirty="0" smtClean="0">
                <a:solidFill>
                  <a:schemeClr val="tx2"/>
                </a:solidFill>
              </a:rPr>
              <a:t>paralisação total ou parcial da empresa ou na interdição do acesso aos locais de trabalho a alguns ou à totalidade dos trabalhadores pela entidade empregadora)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t-PT" sz="2000" b="1" i="1" dirty="0" smtClean="0">
              <a:solidFill>
                <a:schemeClr val="tx2"/>
              </a:solidFill>
            </a:endParaRPr>
          </a:p>
          <a:p>
            <a:pPr>
              <a:defRPr/>
            </a:pPr>
            <a:endParaRPr lang="pt-PT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200" b="1"/>
              <a:t>PORTUGAL</a:t>
            </a:r>
            <a:br>
              <a:rPr lang="pt-PT" sz="3200" b="1"/>
            </a:br>
            <a:r>
              <a:rPr lang="pt-PT" sz="3200" b="1"/>
              <a:t>Problemas-Chave do SRL</a:t>
            </a:r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E958-7953-4F1F-B61C-C8C986FF9D56}" type="slidenum">
              <a:rPr lang="pt-PT"/>
              <a:pPr/>
              <a:t>45</a:t>
            </a:fld>
            <a:endParaRPr lang="pt-PT"/>
          </a:p>
        </p:txBody>
      </p:sp>
      <p:sp>
        <p:nvSpPr>
          <p:cNvPr id="1638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PT" sz="1800" b="1">
                <a:latin typeface="Arial" charset="0"/>
              </a:rPr>
              <a:t>Fraco papel da negociação autónoma</a:t>
            </a:r>
            <a:r>
              <a:rPr lang="pt-PT" sz="1800">
                <a:latin typeface="Arial" charset="0"/>
              </a:rPr>
              <a:t> entre os actores patronato e sindicato;</a:t>
            </a:r>
          </a:p>
          <a:p>
            <a:pPr>
              <a:lnSpc>
                <a:spcPct val="90000"/>
              </a:lnSpc>
            </a:pPr>
            <a:endParaRPr lang="pt-PT" sz="1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pt-PT" sz="1800" b="1">
                <a:latin typeface="Arial" charset="0"/>
              </a:rPr>
              <a:t>Excessiva intervenção dos poderes públicos</a:t>
            </a:r>
            <a:r>
              <a:rPr lang="pt-PT" sz="1800">
                <a:latin typeface="Arial" charset="0"/>
              </a:rPr>
              <a:t> na resolução dos conflitos de trabalho;</a:t>
            </a:r>
          </a:p>
          <a:p>
            <a:pPr>
              <a:lnSpc>
                <a:spcPct val="90000"/>
              </a:lnSpc>
            </a:pPr>
            <a:endParaRPr lang="pt-PT" sz="18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pt-PT" sz="1800" b="1">
                <a:latin typeface="Arial" charset="0"/>
              </a:rPr>
              <a:t>Alcance limitado das convenções colectivas negociadas</a:t>
            </a:r>
            <a:r>
              <a:rPr lang="pt-PT" sz="1800">
                <a:latin typeface="Arial" charset="0"/>
              </a:rPr>
              <a:t>, em particular dos contratos colectivos de trabalho: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PT" sz="1800">
                <a:latin typeface="Arial" charset="0"/>
              </a:rPr>
              <a:t>		muitas vezes são desrespeitados pelos empregadores;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PT" sz="1800">
                <a:latin typeface="Arial" charset="0"/>
              </a:rPr>
              <a:t>		negociados há mais de uma década, muitas das cláusulas 	gerais dos contractos estão ultrapassadas e pouco ajustadas 	às condições actuais do funcionamento das empresas;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PT" sz="1800">
                <a:latin typeface="Arial" charset="0"/>
              </a:rPr>
              <a:t>		as tabelas salariais negociadas reportam-se a níveis mínimos 	e, por isso, não são praticadas nas melhores empresas do 	sector.</a:t>
            </a:r>
          </a:p>
        </p:txBody>
      </p:sp>
      <p:sp>
        <p:nvSpPr>
          <p:cNvPr id="163844" name="Line 4"/>
          <p:cNvSpPr>
            <a:spLocks noChangeShapeType="1"/>
          </p:cNvSpPr>
          <p:nvPr/>
        </p:nvSpPr>
        <p:spPr bwMode="auto">
          <a:xfrm>
            <a:off x="1403350" y="42211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3845" name="Line 5"/>
          <p:cNvSpPr>
            <a:spLocks noChangeShapeType="1"/>
          </p:cNvSpPr>
          <p:nvPr/>
        </p:nvSpPr>
        <p:spPr bwMode="auto">
          <a:xfrm>
            <a:off x="1403350" y="4581525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3846" name="Line 6"/>
          <p:cNvSpPr>
            <a:spLocks noChangeShapeType="1"/>
          </p:cNvSpPr>
          <p:nvPr/>
        </p:nvSpPr>
        <p:spPr bwMode="auto">
          <a:xfrm>
            <a:off x="1476375" y="5300663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200"/>
              <a:t>PORTUGAL</a:t>
            </a:r>
            <a:br>
              <a:rPr lang="pt-PT" sz="3200"/>
            </a:br>
            <a:r>
              <a:rPr lang="pt-PT" sz="3200"/>
              <a:t>Problemas-Chave do SRL (II)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2576-9D6A-441C-A1BC-7794C65A2D72}" type="slidenum">
              <a:rPr lang="pt-PT"/>
              <a:pPr/>
              <a:t>46</a:t>
            </a:fld>
            <a:endParaRPr lang="pt-PT"/>
          </a:p>
        </p:txBody>
      </p:sp>
      <p:sp>
        <p:nvSpPr>
          <p:cNvPr id="164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PT" sz="2000" b="1">
                <a:latin typeface="Arial" charset="0"/>
              </a:rPr>
              <a:t>tecido económico débil</a:t>
            </a:r>
            <a:r>
              <a:rPr lang="pt-PT" sz="2000">
                <a:latin typeface="Arial" charset="0"/>
              </a:rPr>
              <a:t>, com grande peso de PME, com fraca presença dos sindicatos;</a:t>
            </a:r>
          </a:p>
          <a:p>
            <a:pPr>
              <a:lnSpc>
                <a:spcPct val="90000"/>
              </a:lnSpc>
            </a:pPr>
            <a:endParaRPr lang="pt-PT" sz="20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pt-PT" sz="2000" b="1">
                <a:latin typeface="Arial" charset="0"/>
              </a:rPr>
              <a:t>imposição frequente de plataformas máximas para a negociação dos salários</a:t>
            </a:r>
            <a:r>
              <a:rPr lang="pt-PT" sz="2000">
                <a:latin typeface="Arial" charset="0"/>
              </a:rPr>
              <a:t>, resultantes da necessidade de atingir metas económicas (controlo ou redução da taxa de inflação, moeda única);</a:t>
            </a:r>
          </a:p>
          <a:p>
            <a:pPr>
              <a:lnSpc>
                <a:spcPct val="90000"/>
              </a:lnSpc>
            </a:pPr>
            <a:endParaRPr lang="pt-PT" sz="20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pt-PT" sz="2000" b="1">
                <a:latin typeface="Arial" charset="0"/>
              </a:rPr>
              <a:t>divisão sindical e patronal</a:t>
            </a:r>
            <a:r>
              <a:rPr lang="pt-PT" sz="2000">
                <a:latin typeface="Arial" charset="0"/>
              </a:rPr>
              <a:t> e fraqueza financeira das suas organizações;</a:t>
            </a:r>
          </a:p>
          <a:p>
            <a:pPr>
              <a:lnSpc>
                <a:spcPct val="90000"/>
              </a:lnSpc>
            </a:pPr>
            <a:endParaRPr lang="pt-PT" sz="20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pt-PT" sz="2000" b="1">
                <a:latin typeface="Arial" charset="0"/>
              </a:rPr>
              <a:t>multiplicação de processos negociais paralelos e de convenções colectivas</a:t>
            </a:r>
            <a:r>
              <a:rPr lang="pt-PT" sz="2000">
                <a:latin typeface="Arial" charset="0"/>
              </a:rPr>
              <a:t>, fruto da forte divisão sindical e da ausência de dispositivos legais limitando o poder de negociação aos actores mais representativos na unidade a negociar.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57400"/>
            <a:ext cx="7772400" cy="1219200"/>
          </a:xfrm>
        </p:spPr>
        <p:txBody>
          <a:bodyPr>
            <a:normAutofit/>
          </a:bodyPr>
          <a:lstStyle/>
          <a:p>
            <a:r>
              <a:rPr lang="pt-PT"/>
              <a:t>Relações laborais e negociação da mudança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C0CF8-5DBD-43BD-B15C-23C3B2B2C5A7}" type="slidenum">
              <a:rPr lang="pt-PT"/>
              <a:pPr/>
              <a:t>47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200"/>
              <a:t>PORTUGAL</a:t>
            </a:r>
            <a:br>
              <a:rPr lang="pt-PT" sz="3200"/>
            </a:br>
            <a:r>
              <a:rPr lang="pt-PT" sz="3200"/>
              <a:t>A Participação</a:t>
            </a:r>
            <a:endParaRPr lang="en-US" sz="3200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2401-7E9C-4751-BE77-90E705B540E4}" type="slidenum">
              <a:rPr lang="pt-PT"/>
              <a:pPr/>
              <a:t>48</a:t>
            </a:fld>
            <a:endParaRPr lang="pt-PT"/>
          </a:p>
        </p:txBody>
      </p:sp>
      <p:sp>
        <p:nvSpPr>
          <p:cNvPr id="167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PT" sz="2000" b="1">
                <a:latin typeface="Arial" charset="0"/>
              </a:rPr>
              <a:t>PARTICIPAÇÃO</a:t>
            </a:r>
            <a:r>
              <a:rPr lang="pt-PT" sz="200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PT" sz="2000">
                <a:latin typeface="Arial" charset="0"/>
              </a:rPr>
              <a:t>(indirecta) – conjunto de meios ou processos visando obter acordo, formalizado ou não, entre parceiros sociais, quanto ao conjunto de decisões susceptíveis de afectar os interesses respectivos.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PT" sz="20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pt-PT" sz="2000">
                <a:latin typeface="Arial" charset="0"/>
              </a:rPr>
              <a:t>A participação é um direito constitucional.</a:t>
            </a:r>
          </a:p>
          <a:p>
            <a:pPr>
              <a:lnSpc>
                <a:spcPct val="90000"/>
              </a:lnSpc>
            </a:pPr>
            <a:endParaRPr lang="pt-PT" sz="20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pt-PT" sz="2000">
                <a:latin typeface="Arial" charset="0"/>
              </a:rPr>
              <a:t>Orgão de composição tripartida: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PT" sz="2000">
                <a:latin typeface="Arial" charset="0"/>
              </a:rPr>
              <a:t>			poderes públicos (Estado)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PT" sz="2000">
                <a:latin typeface="Arial" charset="0"/>
              </a:rPr>
              <a:t>			representantes patronais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PT" sz="2000">
                <a:latin typeface="Arial" charset="0"/>
              </a:rPr>
              <a:t>			representantes dos trabalhadores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PT" sz="200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PT" sz="1900"/>
          </a:p>
        </p:txBody>
      </p:sp>
      <p:sp>
        <p:nvSpPr>
          <p:cNvPr id="167940" name="AutoShape 4"/>
          <p:cNvSpPr>
            <a:spLocks noChangeArrowheads="1"/>
          </p:cNvSpPr>
          <p:nvPr/>
        </p:nvSpPr>
        <p:spPr bwMode="auto">
          <a:xfrm>
            <a:off x="2051050" y="4724400"/>
            <a:ext cx="976313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7941" name="AutoShape 5"/>
          <p:cNvSpPr>
            <a:spLocks noChangeArrowheads="1"/>
          </p:cNvSpPr>
          <p:nvPr/>
        </p:nvSpPr>
        <p:spPr bwMode="auto">
          <a:xfrm>
            <a:off x="2268538" y="5516563"/>
            <a:ext cx="976312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7942" name="AutoShape 6"/>
          <p:cNvSpPr>
            <a:spLocks noChangeArrowheads="1"/>
          </p:cNvSpPr>
          <p:nvPr/>
        </p:nvSpPr>
        <p:spPr bwMode="auto">
          <a:xfrm>
            <a:off x="2124075" y="5084763"/>
            <a:ext cx="976313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200"/>
              <a:t>PORTUGAL</a:t>
            </a:r>
            <a:br>
              <a:rPr lang="pt-PT" sz="3200"/>
            </a:br>
            <a:r>
              <a:rPr lang="pt-PT" sz="3200"/>
              <a:t>A Participação (II)</a:t>
            </a:r>
          </a:p>
        </p:txBody>
      </p:sp>
      <p:sp>
        <p:nvSpPr>
          <p:cNvPr id="8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5CE26-CDF0-43B1-9FAE-FE21C846915A}" type="slidenum">
              <a:rPr lang="pt-PT"/>
              <a:pPr/>
              <a:t>49</a:t>
            </a:fld>
            <a:endParaRPr lang="pt-PT"/>
          </a:p>
        </p:txBody>
      </p:sp>
      <p:sp>
        <p:nvSpPr>
          <p:cNvPr id="169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sz="2000">
                <a:latin typeface="Arial" charset="0"/>
              </a:rPr>
              <a:t>Dois tipos de participação:</a:t>
            </a:r>
          </a:p>
          <a:p>
            <a:endParaRPr lang="pt-PT" sz="200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pt-PT" sz="2000">
                <a:latin typeface="Arial" charset="0"/>
              </a:rPr>
              <a:t>			</a:t>
            </a:r>
            <a:r>
              <a:rPr lang="pt-PT" sz="2000" b="1">
                <a:latin typeface="Arial" charset="0"/>
              </a:rPr>
              <a:t>participação nos órgãos de ordem técnica</a:t>
            </a:r>
            <a:r>
              <a:rPr lang="pt-PT" sz="2000">
                <a:latin typeface="Arial" charset="0"/>
              </a:rPr>
              <a:t> 		(Instituto de Gestão Financeira da Segurança 		Social; Conselho Nacional de Higiene e 			Segurança no Trabalho).</a:t>
            </a:r>
          </a:p>
          <a:p>
            <a:pPr>
              <a:buFont typeface="Wingdings" pitchFamily="2" charset="2"/>
              <a:buNone/>
            </a:pPr>
            <a:endParaRPr lang="pt-PT" sz="2000">
              <a:latin typeface="Arial" charset="0"/>
            </a:endParaRPr>
          </a:p>
          <a:p>
            <a:pPr>
              <a:buFont typeface="Wingdings" pitchFamily="2" charset="2"/>
              <a:buNone/>
            </a:pPr>
            <a:r>
              <a:rPr lang="pt-PT" sz="2000">
                <a:latin typeface="Arial" charset="0"/>
              </a:rPr>
              <a:t>			</a:t>
            </a:r>
            <a:r>
              <a:rPr lang="pt-PT" sz="2000" b="1">
                <a:latin typeface="Arial" charset="0"/>
              </a:rPr>
              <a:t>participação em órgãos de política social</a:t>
            </a:r>
            <a:r>
              <a:rPr lang="pt-PT" sz="2000">
                <a:latin typeface="Arial" charset="0"/>
              </a:rPr>
              <a:t>  		geral (Comissão Permanente de Concertação 		Social do Conselho Económico e Social).</a:t>
            </a:r>
          </a:p>
          <a:p>
            <a:pPr>
              <a:buFont typeface="Wingdings" pitchFamily="2" charset="2"/>
              <a:buNone/>
            </a:pPr>
            <a:endParaRPr lang="pt-PT" sz="2000">
              <a:latin typeface="Arial" charset="0"/>
            </a:endParaRPr>
          </a:p>
          <a:p>
            <a:endParaRPr lang="pt-PT" sz="2100"/>
          </a:p>
        </p:txBody>
      </p:sp>
      <p:sp>
        <p:nvSpPr>
          <p:cNvPr id="169988" name="AutoShape 4"/>
          <p:cNvSpPr>
            <a:spLocks noChangeArrowheads="1"/>
          </p:cNvSpPr>
          <p:nvPr/>
        </p:nvSpPr>
        <p:spPr bwMode="auto">
          <a:xfrm>
            <a:off x="1979613" y="2781300"/>
            <a:ext cx="976312" cy="360363"/>
          </a:xfrm>
          <a:prstGeom prst="notchedRightArrow">
            <a:avLst>
              <a:gd name="adj1" fmla="val 50000"/>
              <a:gd name="adj2" fmla="val 6773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69989" name="AutoShape 5"/>
          <p:cNvSpPr>
            <a:spLocks noChangeArrowheads="1"/>
          </p:cNvSpPr>
          <p:nvPr/>
        </p:nvSpPr>
        <p:spPr bwMode="auto">
          <a:xfrm>
            <a:off x="1979613" y="4221163"/>
            <a:ext cx="976312" cy="360362"/>
          </a:xfrm>
          <a:prstGeom prst="notchedRightArrow">
            <a:avLst>
              <a:gd name="adj1" fmla="val 50000"/>
              <a:gd name="adj2" fmla="val 67731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>
                <a:solidFill>
                  <a:srgbClr val="7030A0"/>
                </a:solidFill>
              </a:rPr>
              <a:t>Diversidade de sistemas nacionais de relações industriais</a:t>
            </a:r>
          </a:p>
        </p:txBody>
      </p:sp>
      <p:sp>
        <p:nvSpPr>
          <p:cNvPr id="6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8FA20-539C-4CDD-B0CC-786A052CB097}" type="slidenum">
              <a:rPr lang="pt-PT"/>
              <a:pPr/>
              <a:t>5</a:t>
            </a:fld>
            <a:endParaRPr lang="pt-PT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7620000" cy="5946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lang="pt-PT" sz="2000" dirty="0">
                <a:latin typeface="Arial" charset="0"/>
              </a:rPr>
              <a:t>	Os sistemas de relações industriais são influenciados pelos </a:t>
            </a:r>
            <a:r>
              <a:rPr lang="pt-PT" sz="2000" dirty="0">
                <a:solidFill>
                  <a:srgbClr val="7030A0"/>
                </a:solidFill>
                <a:latin typeface="Arial" charset="0"/>
              </a:rPr>
              <a:t>contextos </a:t>
            </a:r>
            <a:r>
              <a:rPr lang="pt-PT" sz="2000" dirty="0" err="1">
                <a:solidFill>
                  <a:srgbClr val="7030A0"/>
                </a:solidFill>
                <a:latin typeface="Arial" charset="0"/>
              </a:rPr>
              <a:t>societais</a:t>
            </a:r>
            <a:r>
              <a:rPr lang="pt-PT" sz="20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pt-PT" sz="2000" dirty="0">
                <a:latin typeface="Arial" charset="0"/>
              </a:rPr>
              <a:t>em que se inserem, reflectindo:</a:t>
            </a:r>
          </a:p>
          <a:p>
            <a:pPr marL="457200" indent="-457200" algn="just">
              <a:spcBef>
                <a:spcPct val="50000"/>
              </a:spcBef>
            </a:pPr>
            <a:endParaRPr lang="pt-PT" sz="2000" dirty="0">
              <a:latin typeface="Arial" charset="0"/>
            </a:endParaRPr>
          </a:p>
          <a:p>
            <a:pPr marL="457200" indent="-457200" algn="just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pt-PT" sz="2000" dirty="0">
                <a:latin typeface="Arial" charset="0"/>
              </a:rPr>
              <a:t> as especificidades socioculturais, históricas e políticas,</a:t>
            </a:r>
          </a:p>
          <a:p>
            <a:pPr marL="457200" indent="-457200" algn="just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pt-PT" sz="2000" dirty="0">
                <a:latin typeface="Arial" charset="0"/>
              </a:rPr>
              <a:t> o processo de desenvolvimento económico/tecnológico e sectorial,</a:t>
            </a:r>
          </a:p>
          <a:p>
            <a:pPr marL="457200" indent="-457200" algn="just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pt-PT" sz="2000" dirty="0">
                <a:latin typeface="Arial" charset="0"/>
              </a:rPr>
              <a:t> o perfil da mão-de-obra;</a:t>
            </a:r>
          </a:p>
          <a:p>
            <a:pPr marL="457200" indent="-457200" algn="just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pt-PT" sz="2000" dirty="0">
                <a:latin typeface="Arial" charset="0"/>
              </a:rPr>
              <a:t>as especificidades dos modelos de gestão;</a:t>
            </a:r>
          </a:p>
          <a:p>
            <a:pPr marL="457200" indent="-457200" algn="just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pt-PT" sz="2000" dirty="0">
                <a:latin typeface="Arial" charset="0"/>
              </a:rPr>
              <a:t>o papel do Estado;</a:t>
            </a:r>
          </a:p>
          <a:p>
            <a:pPr marL="457200" indent="-457200" algn="just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pt-PT" sz="2000" dirty="0">
                <a:latin typeface="Arial" charset="0"/>
              </a:rPr>
              <a:t>a ideologia dos actores intervenientes.</a:t>
            </a:r>
          </a:p>
          <a:p>
            <a:pPr marL="457200" indent="-457200" algn="just">
              <a:spcBef>
                <a:spcPct val="50000"/>
              </a:spcBef>
            </a:pPr>
            <a:endParaRPr lang="pt-PT" sz="2000" dirty="0">
              <a:latin typeface="Arial" charset="0"/>
            </a:endParaRPr>
          </a:p>
          <a:p>
            <a:pPr marL="457200" indent="-457200" algn="just">
              <a:spcBef>
                <a:spcPct val="50000"/>
              </a:spcBef>
            </a:pPr>
            <a:r>
              <a:rPr lang="pt-PT" sz="2800" dirty="0">
                <a:latin typeface="Times New Roman" pitchFamily="18" charset="0"/>
              </a:rPr>
              <a:t>  </a:t>
            </a:r>
          </a:p>
          <a:p>
            <a:pPr marL="457200" indent="-457200" algn="just">
              <a:spcBef>
                <a:spcPct val="50000"/>
              </a:spcBef>
            </a:pPr>
            <a:endParaRPr lang="pt-PT" sz="28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Tendências recentes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3801-55A5-4CFD-A596-4C5999D22640}" type="slidenum">
              <a:rPr lang="pt-PT"/>
              <a:pPr/>
              <a:t>50</a:t>
            </a:fld>
            <a:endParaRPr lang="pt-PT"/>
          </a:p>
        </p:txBody>
      </p:sp>
      <p:sp>
        <p:nvSpPr>
          <p:cNvPr id="1730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00113" y="1916113"/>
            <a:ext cx="7927975" cy="4114800"/>
          </a:xfrm>
        </p:spPr>
        <p:txBody>
          <a:bodyPr/>
          <a:lstStyle/>
          <a:p>
            <a:r>
              <a:rPr lang="pt-PT" altLang="zh-CN" sz="1800">
                <a:latin typeface="Arial" charset="0"/>
                <a:ea typeface="宋体" charset="-122"/>
              </a:rPr>
              <a:t>Tendência para o desenvolvimento de uma “participação a nível operacional” que vai ao encontro de formas de organização características do modelo em </a:t>
            </a:r>
            <a:r>
              <a:rPr lang="pt-PT" altLang="zh-CN" sz="1800" i="1">
                <a:latin typeface="Arial" charset="0"/>
                <a:ea typeface="宋体" charset="-122"/>
              </a:rPr>
              <a:t>lean production</a:t>
            </a:r>
            <a:r>
              <a:rPr lang="pt-PT" altLang="zh-CN" sz="1800">
                <a:latin typeface="Arial" charset="0"/>
                <a:ea typeface="宋体" charset="-122"/>
              </a:rPr>
              <a:t> (envolvimento), aparecendo fraca a evidência empírica de adopção de formas de organização do trabalho típicas do modelo antropocêntrico;</a:t>
            </a:r>
          </a:p>
          <a:p>
            <a:r>
              <a:rPr lang="pt-PT" altLang="zh-CN" sz="1800">
                <a:latin typeface="Arial" charset="0"/>
                <a:ea typeface="宋体" charset="-122"/>
              </a:rPr>
              <a:t>Os países onde prevalece o modelo social-democrata são mais favoráveis à negociação de matérias qualitativas (formação/qualificação contínua) e novas formas de organização do trabalho. Matérias tradicionais (e.g. salários), enquadradas em organizações onde prevalecem os princípios tayloristas de organização do trabalho, são predominantes nos países onde prevalece o modelo mediterrânico.</a:t>
            </a:r>
          </a:p>
          <a:p>
            <a:r>
              <a:rPr lang="pt-PT" altLang="zh-CN" sz="1800">
                <a:latin typeface="Arial" charset="0"/>
                <a:ea typeface="宋体" charset="-122"/>
              </a:rPr>
              <a:t>O modelo “lean production” é predominante naqueles países com menor regulamentação, com SRI voluntarista (é o caso do Reino Unido)</a:t>
            </a:r>
            <a:endParaRPr lang="pt-PT" sz="25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763000" cy="1219200"/>
          </a:xfrm>
        </p:spPr>
        <p:txBody>
          <a:bodyPr/>
          <a:lstStyle/>
          <a:p>
            <a:r>
              <a:rPr lang="pt-PT" sz="3200"/>
              <a:t>Três tipos de posicionamentos sindicais face à mudança</a:t>
            </a:r>
          </a:p>
        </p:txBody>
      </p:sp>
      <p:sp>
        <p:nvSpPr>
          <p:cNvPr id="6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4B0F9-1BC1-4CFB-8428-17DCEA3F5051}" type="slidenum">
              <a:rPr lang="pt-PT"/>
              <a:pPr/>
              <a:t>51</a:t>
            </a:fld>
            <a:endParaRPr lang="pt-PT"/>
          </a:p>
        </p:txBody>
      </p:sp>
      <p:sp>
        <p:nvSpPr>
          <p:cNvPr id="174083" name="Text Box 3"/>
          <p:cNvSpPr txBox="1">
            <a:spLocks noChangeArrowheads="1"/>
          </p:cNvSpPr>
          <p:nvPr/>
        </p:nvSpPr>
        <p:spPr bwMode="auto">
          <a:xfrm>
            <a:off x="381000" y="1628775"/>
            <a:ext cx="8763000" cy="6629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  <a:buFontTx/>
              <a:buAutoNum type="arabicPeriod"/>
            </a:pPr>
            <a:r>
              <a:rPr lang="pt-PT" sz="1600" u="sng">
                <a:solidFill>
                  <a:srgbClr val="FF9900"/>
                </a:solidFill>
                <a:latin typeface="Arial" charset="0"/>
              </a:rPr>
              <a:t>Oposiçã</a:t>
            </a:r>
            <a:r>
              <a:rPr lang="pt-PT" sz="1600">
                <a:solidFill>
                  <a:srgbClr val="FF9900"/>
                </a:solidFill>
                <a:latin typeface="Arial" charset="0"/>
              </a:rPr>
              <a:t>o</a:t>
            </a:r>
            <a:r>
              <a:rPr lang="pt-PT" sz="1600">
                <a:latin typeface="Arial" charset="0"/>
              </a:rPr>
              <a:t> </a:t>
            </a:r>
          </a:p>
          <a:p>
            <a:pPr marL="457200" indent="-457200" algn="just">
              <a:spcBef>
                <a:spcPct val="50000"/>
              </a:spcBef>
            </a:pPr>
            <a:r>
              <a:rPr lang="pt-PT" sz="1600">
                <a:latin typeface="Arial" charset="0"/>
                <a:cs typeface="Times New Roman" pitchFamily="18" charset="0"/>
              </a:rPr>
              <a:t>Rejeição absoluta de qualquer envolvimento e negociação (posição sobretudo assumida pelos sindicatos de ideologia comunista; o envolvimento significaria colaboração com os interesses do patronato: a exploração intensiva dos trabalhadores (posição frequente nos sindicatos dos países que integram modelo mediterrânico).  </a:t>
            </a:r>
          </a:p>
          <a:p>
            <a:pPr marL="457200" indent="-457200" algn="just">
              <a:spcBef>
                <a:spcPct val="50000"/>
              </a:spcBef>
            </a:pPr>
            <a:endParaRPr lang="pt-PT" sz="1600">
              <a:latin typeface="Arial" charset="0"/>
              <a:cs typeface="Times New Roman" pitchFamily="18" charset="0"/>
            </a:endParaRPr>
          </a:p>
          <a:p>
            <a:pPr marL="457200" indent="-457200" algn="just">
              <a:spcBef>
                <a:spcPct val="50000"/>
              </a:spcBef>
            </a:pPr>
            <a:r>
              <a:rPr lang="pt-PT" sz="1600" u="sng">
                <a:solidFill>
                  <a:srgbClr val="FF9900"/>
                </a:solidFill>
                <a:latin typeface="Arial" charset="0"/>
                <a:cs typeface="Times New Roman" pitchFamily="18" charset="0"/>
              </a:rPr>
              <a:t>2. Negociação</a:t>
            </a:r>
            <a:r>
              <a:rPr lang="pt-PT" sz="1600">
                <a:latin typeface="Arial" charset="0"/>
                <a:cs typeface="Times New Roman" pitchFamily="18" charset="0"/>
              </a:rPr>
              <a:t> de acordos de participação. </a:t>
            </a:r>
          </a:p>
          <a:p>
            <a:pPr marL="457200" indent="-457200" algn="just">
              <a:spcBef>
                <a:spcPct val="50000"/>
              </a:spcBef>
            </a:pPr>
            <a:r>
              <a:rPr lang="pt-PT" sz="1600">
                <a:latin typeface="Arial" charset="0"/>
                <a:cs typeface="Times New Roman" pitchFamily="18" charset="0"/>
              </a:rPr>
              <a:t>A negociação e os acordos estabelecidos são uma oportunidade para melhorar a qualidade do trabalho, aumentar a capacidade de influência dos sindicatos no interior da empresa e melhorar a capacidade competitiva das empresas (posição frequente nos sindicatos dos países que integram modelo social-democrata, sobretudo nos anos de 1970 e que, em parte, permitiu o desenvolvimento de experiências antropocêntricas).</a:t>
            </a:r>
          </a:p>
          <a:p>
            <a:pPr marL="457200" indent="-457200" algn="just">
              <a:spcBef>
                <a:spcPct val="50000"/>
              </a:spcBef>
            </a:pPr>
            <a:endParaRPr lang="pt-PT" sz="1600">
              <a:latin typeface="Arial" charset="0"/>
              <a:cs typeface="Times New Roman" pitchFamily="18" charset="0"/>
            </a:endParaRPr>
          </a:p>
          <a:p>
            <a:pPr marL="457200" indent="-457200"/>
            <a:r>
              <a:rPr lang="pt-PT" sz="1600" u="sng">
                <a:solidFill>
                  <a:srgbClr val="FF9900"/>
                </a:solidFill>
                <a:latin typeface="Arial" charset="0"/>
              </a:rPr>
              <a:t>3. Abstenção</a:t>
            </a:r>
          </a:p>
          <a:p>
            <a:pPr marL="457200" indent="-457200"/>
            <a:r>
              <a:rPr lang="pt-PT" sz="1600">
                <a:latin typeface="Arial" charset="0"/>
              </a:rPr>
              <a:t> 	Trata-se da postura daqueles sindicatos que consideram que as matérias relativas à introdução de novas tecnologias são da exclusiva competência da direcção das empresas (posição defendida pelos sindicatos japoneses, sendo também comum aos sindicatos dos países que integram o modelo liberal). Pode estar presente uma atitude de dependência e subordinação.</a:t>
            </a:r>
            <a:endParaRPr lang="pt-PT" sz="1600">
              <a:latin typeface="Arial" charset="0"/>
              <a:cs typeface="Times New Roman" pitchFamily="18" charset="0"/>
            </a:endParaRPr>
          </a:p>
          <a:p>
            <a:pPr marL="457200" indent="-457200" algn="just">
              <a:spcBef>
                <a:spcPct val="50000"/>
              </a:spcBef>
            </a:pPr>
            <a:endParaRPr lang="pt-PT" sz="1600">
              <a:latin typeface="Arial" charset="0"/>
              <a:cs typeface="Times New Roman" pitchFamily="18" charset="0"/>
            </a:endParaRPr>
          </a:p>
          <a:p>
            <a:pPr marL="457200" indent="-457200" algn="just">
              <a:spcBef>
                <a:spcPct val="50000"/>
              </a:spcBef>
            </a:pPr>
            <a:r>
              <a:rPr lang="pt-PT" sz="2000" b="1">
                <a:latin typeface="Helvetica" pitchFamily="34" charset="0"/>
                <a:cs typeface="Times New Roman" pitchFamily="18" charset="0"/>
              </a:rPr>
              <a:t> </a:t>
            </a:r>
            <a:endParaRPr lang="pt-PT" sz="2000">
              <a:latin typeface="Helvetica" pitchFamily="34" charset="0"/>
              <a:cs typeface="Times New Roman" pitchFamily="18" charset="0"/>
            </a:endParaRPr>
          </a:p>
          <a:p>
            <a:pPr marL="457200" indent="-457200" algn="just">
              <a:spcBef>
                <a:spcPct val="50000"/>
              </a:spcBef>
            </a:pPr>
            <a:endParaRPr lang="pt-PT" sz="2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219200"/>
          </a:xfrm>
        </p:spPr>
        <p:txBody>
          <a:bodyPr/>
          <a:lstStyle/>
          <a:p>
            <a:r>
              <a:rPr lang="pt-PT"/>
              <a:t>A moldagem social...</a:t>
            </a:r>
          </a:p>
        </p:txBody>
      </p:sp>
      <p:sp>
        <p:nvSpPr>
          <p:cNvPr id="13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1F1C6-97D2-4D26-A465-555E89E4194C}" type="slidenum">
              <a:rPr lang="pt-PT"/>
              <a:pPr/>
              <a:t>52</a:t>
            </a:fld>
            <a:endParaRPr lang="pt-PT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28775"/>
            <a:ext cx="3810000" cy="4454525"/>
          </a:xfrm>
        </p:spPr>
        <p:txBody>
          <a:bodyPr/>
          <a:lstStyle/>
          <a:p>
            <a:r>
              <a:rPr lang="pt-PT" sz="2000">
                <a:solidFill>
                  <a:srgbClr val="FF9900"/>
                </a:solidFill>
                <a:latin typeface="Arial" charset="0"/>
              </a:rPr>
              <a:t>Sistema de relações industriais</a:t>
            </a:r>
          </a:p>
          <a:p>
            <a:pPr>
              <a:buFont typeface="Wingdings" pitchFamily="2" charset="2"/>
              <a:buNone/>
            </a:pPr>
            <a:endParaRPr lang="pt-PT" sz="2000">
              <a:latin typeface="Arial" charset="0"/>
            </a:endParaRPr>
          </a:p>
        </p:txBody>
      </p:sp>
      <p:sp>
        <p:nvSpPr>
          <p:cNvPr id="176132" name="AutoShape 4"/>
          <p:cNvSpPr>
            <a:spLocks noChangeArrowheads="1"/>
          </p:cNvSpPr>
          <p:nvPr/>
        </p:nvSpPr>
        <p:spPr bwMode="auto">
          <a:xfrm>
            <a:off x="3635375" y="1844675"/>
            <a:ext cx="2160588" cy="369888"/>
          </a:xfrm>
          <a:prstGeom prst="curvedUpArrow">
            <a:avLst>
              <a:gd name="adj1" fmla="val 116824"/>
              <a:gd name="adj2" fmla="val 233648"/>
              <a:gd name="adj3" fmla="val 33333"/>
            </a:avLst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5724525" y="1628775"/>
            <a:ext cx="3810000" cy="45307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r>
              <a:rPr lang="pt-PT" sz="2000">
                <a:solidFill>
                  <a:srgbClr val="FF9900"/>
                </a:solidFill>
                <a:latin typeface="Arial" charset="0"/>
              </a:rPr>
              <a:t>Efeitos das novas tecnologias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pt-PT" sz="2500"/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914400" y="2514600"/>
            <a:ext cx="7924800" cy="928688"/>
          </a:xfrm>
          <a:prstGeom prst="rect">
            <a:avLst/>
          </a:prstGeom>
          <a:solidFill>
            <a:schemeClr val="accent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>
                <a:latin typeface="Arial" charset="0"/>
              </a:rPr>
              <a:t>SRI pode, dada a sua função de vigilância e controlo do progresso técnico, minimizar os riscos associados às novas tecnologias, quer no plano macro (societal ou no plano micro (empresarial).</a:t>
            </a:r>
          </a:p>
        </p:txBody>
      </p:sp>
      <p:sp>
        <p:nvSpPr>
          <p:cNvPr id="176135" name="AutoShape 7"/>
          <p:cNvSpPr>
            <a:spLocks noChangeArrowheads="1"/>
          </p:cNvSpPr>
          <p:nvPr/>
        </p:nvSpPr>
        <p:spPr bwMode="auto">
          <a:xfrm>
            <a:off x="3581400" y="3505200"/>
            <a:ext cx="485775" cy="747713"/>
          </a:xfrm>
          <a:prstGeom prst="downArrow">
            <a:avLst>
              <a:gd name="adj1" fmla="val 50000"/>
              <a:gd name="adj2" fmla="val 38480"/>
            </a:avLst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6136" name="Text Box 8"/>
          <p:cNvSpPr txBox="1">
            <a:spLocks noChangeArrowheads="1"/>
          </p:cNvSpPr>
          <p:nvPr/>
        </p:nvSpPr>
        <p:spPr bwMode="auto">
          <a:xfrm>
            <a:off x="990600" y="4267200"/>
            <a:ext cx="5715000" cy="379413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>
                <a:latin typeface="Arial" charset="0"/>
              </a:rPr>
              <a:t>Evitar orientações meramente tecnocêntricas</a:t>
            </a:r>
          </a:p>
        </p:txBody>
      </p:sp>
      <p:sp>
        <p:nvSpPr>
          <p:cNvPr id="176137" name="AutoShape 9"/>
          <p:cNvSpPr>
            <a:spLocks noChangeArrowheads="1"/>
          </p:cNvSpPr>
          <p:nvPr/>
        </p:nvSpPr>
        <p:spPr bwMode="auto">
          <a:xfrm>
            <a:off x="457200" y="5334000"/>
            <a:ext cx="976313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6138" name="Text Box 10"/>
          <p:cNvSpPr txBox="1">
            <a:spLocks noChangeArrowheads="1"/>
          </p:cNvSpPr>
          <p:nvPr/>
        </p:nvSpPr>
        <p:spPr bwMode="auto">
          <a:xfrm>
            <a:off x="1447800" y="4876800"/>
            <a:ext cx="7162800" cy="18303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pt-PT" u="sng">
                <a:latin typeface="Arial" charset="0"/>
              </a:rPr>
              <a:t>Negociação a nível societal </a:t>
            </a:r>
            <a:r>
              <a:rPr lang="pt-PT">
                <a:latin typeface="Arial" charset="0"/>
              </a:rPr>
              <a:t>(concertação)</a:t>
            </a:r>
            <a:r>
              <a:rPr lang="pt-PT" u="sng">
                <a:latin typeface="Arial" charset="0"/>
              </a:rPr>
              <a:t>, sectorial ou empresarial (</a:t>
            </a:r>
            <a:r>
              <a:rPr lang="pt-PT">
                <a:latin typeface="Arial" charset="0"/>
              </a:rPr>
              <a:t>contratos colectivos e acordos de emprego):</a:t>
            </a:r>
          </a:p>
          <a:p>
            <a:endParaRPr lang="pt-PT" u="sng">
              <a:latin typeface="Arial" charset="0"/>
            </a:endParaRPr>
          </a:p>
          <a:p>
            <a:r>
              <a:rPr lang="pt-PT">
                <a:latin typeface="Arial" charset="0"/>
              </a:rPr>
              <a:t> - evolução dos níveis de emprego;</a:t>
            </a:r>
          </a:p>
          <a:p>
            <a:r>
              <a:rPr lang="pt-PT">
                <a:latin typeface="Arial" charset="0"/>
              </a:rPr>
              <a:t> - estrutura de qualificações </a:t>
            </a:r>
          </a:p>
          <a:p>
            <a:r>
              <a:rPr lang="pt-PT">
                <a:latin typeface="Arial" charset="0"/>
              </a:rPr>
              <a:t> - organização do trabalho</a:t>
            </a:r>
            <a:r>
              <a:rPr lang="pt-PT" sz="240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1219200"/>
          </a:xfrm>
        </p:spPr>
        <p:txBody>
          <a:bodyPr/>
          <a:lstStyle/>
          <a:p>
            <a:r>
              <a:rPr lang="pt-PT" sz="3200"/>
              <a:t>Negociar a mudança: desafio aos actores sociais</a:t>
            </a:r>
          </a:p>
        </p:txBody>
      </p:sp>
      <p:sp>
        <p:nvSpPr>
          <p:cNvPr id="10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EB68B-7F9C-4A12-82EE-31AF25DEBEBA}" type="slidenum">
              <a:rPr lang="pt-PT"/>
              <a:pPr/>
              <a:t>53</a:t>
            </a:fld>
            <a:endParaRPr lang="pt-PT"/>
          </a:p>
        </p:txBody>
      </p:sp>
      <p:sp>
        <p:nvSpPr>
          <p:cNvPr id="197635" name="Text Box 3"/>
          <p:cNvSpPr txBox="1">
            <a:spLocks noChangeArrowheads="1"/>
          </p:cNvSpPr>
          <p:nvPr/>
        </p:nvSpPr>
        <p:spPr bwMode="auto">
          <a:xfrm>
            <a:off x="468313" y="1916113"/>
            <a:ext cx="8458200" cy="1463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000">
                <a:latin typeface="Arial" charset="0"/>
              </a:rPr>
              <a:t>Maioria dos sindicatos orientados por uma lógica subjacente ao regime de acumulação fordista</a:t>
            </a:r>
          </a:p>
          <a:p>
            <a:pPr>
              <a:spcBef>
                <a:spcPct val="50000"/>
              </a:spcBef>
              <a:buFont typeface="Wingdings 3" pitchFamily="18" charset="2"/>
              <a:buChar char="a"/>
            </a:pPr>
            <a:r>
              <a:rPr lang="pt-PT" sz="2000">
                <a:latin typeface="Arial" charset="0"/>
              </a:rPr>
              <a:t> acordos de produtividade (centragem na negociação salarial enquanto garante do poder de compra dos trabalhadores)</a:t>
            </a:r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381000" y="3573463"/>
            <a:ext cx="8763000" cy="1571625"/>
          </a:xfrm>
          <a:prstGeom prst="rect">
            <a:avLst/>
          </a:prstGeom>
          <a:solidFill>
            <a:schemeClr val="bg1"/>
          </a:solidFill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1600">
                <a:latin typeface="Arial" charset="0"/>
                <a:cs typeface="Times New Roman" pitchFamily="18" charset="0"/>
              </a:rPr>
              <a:t>Recorde-se que o regime fordista subsistiu enquanto modelo devido, em parte, à troca estabelecida entre os actores sociais: os empregadores aceitavam uma certa participação dos sindicatos na definição da política nacional e industrial (o que passava, essencialmente, pela fixação de salários), e, em troca, os sindicatos aceitavam as prerrogativas do patronato no que diz respeito a matérias como a organização do trabalho, as políticas de investimento em tecnologias, a formação profissional</a:t>
            </a:r>
            <a:r>
              <a:rPr lang="pt-PT" sz="1600">
                <a:latin typeface="Arial" charset="0"/>
              </a:rPr>
              <a:t>...</a:t>
            </a:r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468313" y="5300663"/>
            <a:ext cx="84582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>
                <a:latin typeface="Arial" charset="0"/>
              </a:rPr>
              <a:t>Maioria dos sindicatos seguem a uma </a:t>
            </a:r>
            <a:r>
              <a:rPr lang="pt-PT" u="sng">
                <a:latin typeface="Arial" charset="0"/>
              </a:rPr>
              <a:t>estratégia defensiva/reactiva</a:t>
            </a:r>
            <a:r>
              <a:rPr lang="pt-PT">
                <a:latin typeface="Arial" charset="0"/>
              </a:rPr>
              <a:t> em torno das novas tecnologias</a:t>
            </a:r>
          </a:p>
        </p:txBody>
      </p:sp>
      <p:sp>
        <p:nvSpPr>
          <p:cNvPr id="197638" name="Text Box 6"/>
          <p:cNvSpPr txBox="1">
            <a:spLocks noChangeArrowheads="1"/>
          </p:cNvSpPr>
          <p:nvPr/>
        </p:nvSpPr>
        <p:spPr bwMode="auto">
          <a:xfrm>
            <a:off x="2411413" y="6165850"/>
            <a:ext cx="6019800" cy="469900"/>
          </a:xfrm>
          <a:prstGeom prst="rect">
            <a:avLst/>
          </a:prstGeom>
          <a:solidFill>
            <a:schemeClr val="bg1"/>
          </a:solidFill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>
                <a:latin typeface="Arial" charset="0"/>
              </a:rPr>
              <a:t>Desafio: estratégia pró-activa, de vigilância efectiva</a:t>
            </a:r>
            <a:r>
              <a:rPr lang="pt-PT" sz="2400">
                <a:latin typeface="Times New Roman" pitchFamily="18" charset="0"/>
              </a:rPr>
              <a:t> </a:t>
            </a:r>
          </a:p>
        </p:txBody>
      </p:sp>
      <p:sp>
        <p:nvSpPr>
          <p:cNvPr id="197639" name="AutoShape 7"/>
          <p:cNvSpPr>
            <a:spLocks noChangeArrowheads="1"/>
          </p:cNvSpPr>
          <p:nvPr/>
        </p:nvSpPr>
        <p:spPr bwMode="auto">
          <a:xfrm>
            <a:off x="1258888" y="6165850"/>
            <a:ext cx="976312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2"/>
          </a:solidFill>
          <a:ln w="12700" cap="sq">
            <a:solidFill>
              <a:srgbClr val="FF99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3200"/>
              <a:t>Negociar a mudança: desafio aos actores sociais</a:t>
            </a:r>
          </a:p>
        </p:txBody>
      </p:sp>
      <p:sp>
        <p:nvSpPr>
          <p:cNvPr id="7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D85B8-80E1-412C-A7D9-36ADB854757A}" type="slidenum">
              <a:rPr lang="pt-PT"/>
              <a:pPr/>
              <a:t>54</a:t>
            </a:fld>
            <a:endParaRPr lang="pt-PT"/>
          </a:p>
        </p:txBody>
      </p:sp>
      <p:sp>
        <p:nvSpPr>
          <p:cNvPr id="198659" name="Text Box 3"/>
          <p:cNvSpPr txBox="1">
            <a:spLocks noChangeArrowheads="1"/>
          </p:cNvSpPr>
          <p:nvPr/>
        </p:nvSpPr>
        <p:spPr bwMode="auto">
          <a:xfrm>
            <a:off x="1116013" y="2420938"/>
            <a:ext cx="7543800" cy="2390775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000">
                <a:latin typeface="Arial" charset="0"/>
                <a:cs typeface="Times New Roman" pitchFamily="18" charset="0"/>
              </a:rPr>
              <a:t>As negociações colectivas têm de deixar de se centrar só </a:t>
            </a:r>
            <a:r>
              <a:rPr lang="pt-PT" sz="2000" b="1">
                <a:latin typeface="Arial" charset="0"/>
                <a:cs typeface="Times New Roman" pitchFamily="18" charset="0"/>
              </a:rPr>
              <a:t>sobre a riqueza produzida, no fim do ciclo produtivo</a:t>
            </a:r>
            <a:r>
              <a:rPr lang="pt-PT" sz="2000">
                <a:latin typeface="Arial" charset="0"/>
                <a:cs typeface="Times New Roman" pitchFamily="18" charset="0"/>
              </a:rPr>
              <a:t>  (partilha dos benefícios, melhores salários) (</a:t>
            </a:r>
            <a:r>
              <a:rPr lang="pt-PT" sz="2000">
                <a:solidFill>
                  <a:srgbClr val="FF9900"/>
                </a:solidFill>
                <a:latin typeface="Arial" charset="0"/>
                <a:cs typeface="Times New Roman" pitchFamily="18" charset="0"/>
              </a:rPr>
              <a:t>estratégia defensiva</a:t>
            </a:r>
            <a:r>
              <a:rPr lang="pt-PT" sz="2000">
                <a:latin typeface="Arial" charset="0"/>
                <a:cs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pt-PT" sz="2000">
                <a:latin typeface="Arial" charset="0"/>
                <a:cs typeface="Times New Roman" pitchFamily="18" charset="0"/>
              </a:rPr>
              <a:t>É preciso que incidam sobre a forma </a:t>
            </a:r>
            <a:r>
              <a:rPr lang="pt-PT" sz="2000" b="1">
                <a:latin typeface="Arial" charset="0"/>
                <a:cs typeface="Times New Roman" pitchFamily="18" charset="0"/>
              </a:rPr>
              <a:t>como produzi-la</a:t>
            </a:r>
            <a:r>
              <a:rPr lang="pt-PT" sz="2000">
                <a:latin typeface="Arial" charset="0"/>
                <a:cs typeface="Times New Roman" pitchFamily="18" charset="0"/>
              </a:rPr>
              <a:t>, </a:t>
            </a:r>
            <a:r>
              <a:rPr lang="pt-PT" sz="2000" b="1">
                <a:latin typeface="Arial" charset="0"/>
                <a:cs typeface="Times New Roman" pitchFamily="18" charset="0"/>
              </a:rPr>
              <a:t>no início do ciclo produtivo</a:t>
            </a:r>
            <a:r>
              <a:rPr lang="pt-PT" sz="2000">
                <a:latin typeface="Arial" charset="0"/>
                <a:cs typeface="Times New Roman" pitchFamily="18" charset="0"/>
              </a:rPr>
              <a:t> (gestão das condições de trabalho, organização do trabalho, definição de perfis </a:t>
            </a:r>
            <a:r>
              <a:rPr lang="pt-PT" sz="2000">
                <a:solidFill>
                  <a:srgbClr val="FF9900"/>
                </a:solidFill>
                <a:latin typeface="Arial" charset="0"/>
                <a:cs typeface="Times New Roman" pitchFamily="18" charset="0"/>
              </a:rPr>
              <a:t>profissionais, definição das políticas de formação (</a:t>
            </a:r>
            <a:r>
              <a:rPr lang="pt-PT" sz="2000">
                <a:latin typeface="Arial" charset="0"/>
                <a:cs typeface="Times New Roman" pitchFamily="18" charset="0"/>
              </a:rPr>
              <a:t>estratégia pró-activa)</a:t>
            </a:r>
          </a:p>
        </p:txBody>
      </p:sp>
      <p:sp>
        <p:nvSpPr>
          <p:cNvPr id="198660" name="Text Box 4"/>
          <p:cNvSpPr txBox="1">
            <a:spLocks noChangeArrowheads="1"/>
          </p:cNvSpPr>
          <p:nvPr/>
        </p:nvSpPr>
        <p:spPr bwMode="auto">
          <a:xfrm>
            <a:off x="838200" y="1524000"/>
            <a:ext cx="6934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39200" cy="1219200"/>
          </a:xfrm>
        </p:spPr>
        <p:txBody>
          <a:bodyPr/>
          <a:lstStyle/>
          <a:p>
            <a:pPr algn="ctr"/>
            <a:r>
              <a:rPr lang="pt-PT" sz="3200"/>
              <a:t>Participação e suas condições</a:t>
            </a:r>
          </a:p>
        </p:txBody>
      </p:sp>
      <p:graphicFrame>
        <p:nvGraphicFramePr>
          <p:cNvPr id="195587" name="Group 3"/>
          <p:cNvGraphicFramePr>
            <a:graphicFrameLocks noGrp="1"/>
          </p:cNvGraphicFramePr>
          <p:nvPr>
            <p:ph type="tbl" idx="1"/>
          </p:nvPr>
        </p:nvGraphicFramePr>
        <p:xfrm>
          <a:off x="468313" y="1196975"/>
          <a:ext cx="8504237" cy="5351780"/>
        </p:xfrm>
        <a:graphic>
          <a:graphicData uri="http://schemas.openxmlformats.org/drawingml/2006/table">
            <a:tbl>
              <a:tblPr/>
              <a:tblGrid>
                <a:gridCol w="1912937"/>
                <a:gridCol w="3165475"/>
                <a:gridCol w="3425825"/>
              </a:tblGrid>
              <a:tr h="444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 Variáveis</a:t>
                      </a:r>
                      <a:endParaRPr kumimoji="0" lang="pt-PT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Condições favoráveis</a:t>
                      </a:r>
                      <a:endParaRPr kumimoji="0" lang="pt-PT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Condições desfavoráveis</a:t>
                      </a:r>
                      <a:endParaRPr kumimoji="0" lang="pt-PT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Objectivos tecnológicos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As qualificações técnicas e sociais dos trabalhadores são tidas como cruciais para o êxito da modernização tecnológica.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A modernização tecnológica obedece essencialmente a uma estratégia de racionalização, automatização e redução de custos com a mão-de-obra (orientação tecnocêntrica).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O sistema é entendido como quase independente dos trabalhadores.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Estilo de gestão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Cooperativo e descentralizado.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Conflituoso e centralizado.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Estratégias sindicais dominantes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Participação e co-gestão.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Promoção de empregos de conteúdo funcional amplo (qualificantes).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Contra-poder e oposição defensiva.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Preservação das normas protectoras fordistas de protecção do emprego (rigidez normativa).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Defesa dos postos de trabalho.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Poder negocial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Forte, baseado em elevadas taxas de sindicalização, na unidade e coesão organizativa sindical.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Estratégias sindicais pró-activas/ propositivas.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Presença de uma maioria de mão-de-obra tecnicamente qualificada.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Fraco, por efeito da erosão densidade sindical ou sindicalização dispersa.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Organização sindical fragmentada.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Estratégias sindicais defensivas.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Baixa presença de uma mão-de-obra tecnicamente qualificada.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Regulação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Tradição de um sistema tripartido de concertação social e negociação.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Forte regulação legal.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Tradição de um sistema assente em ideias liberais e voluntarista.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Fraca regulação legal ou mesmo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Forte regulação legal, mas grande ausência de incumprimento das normas.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Nível de negociação predominante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Acordos de negociação colectiva centralizados (interprofissional ou sectorial). Por vezes existe negociação articulada por níveis (sectorial/empresa).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Negociação colectiva descentralizada, ou seja, centrada sobre a empresa, estabelecimento.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Verdana" pitchFamily="34" charset="0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Ou, negociação colectiva sectorial, sem desenvolvimento ao nível da empresa.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7AE76-0DE2-4BD1-8ABD-61F8B5A91F60}" type="slidenum">
              <a:rPr lang="pt-PT"/>
              <a:pPr/>
              <a:t>55</a:t>
            </a:fld>
            <a:endParaRPr lang="pt-PT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sz="2800"/>
              <a:t>PORTUGAL: obstáculos à participação e desenvolvimento de organizações do trabalho “qualificantes”</a:t>
            </a:r>
          </a:p>
        </p:txBody>
      </p:sp>
      <p:graphicFrame>
        <p:nvGraphicFramePr>
          <p:cNvPr id="196611" name="Group 3"/>
          <p:cNvGraphicFramePr>
            <a:graphicFrameLocks noGrp="1"/>
          </p:cNvGraphicFramePr>
          <p:nvPr>
            <p:ph type="tbl" idx="1"/>
          </p:nvPr>
        </p:nvGraphicFramePr>
        <p:xfrm>
          <a:off x="468313" y="1700213"/>
          <a:ext cx="8432800" cy="4998720"/>
        </p:xfrm>
        <a:graphic>
          <a:graphicData uri="http://schemas.openxmlformats.org/drawingml/2006/table">
            <a:tbl>
              <a:tblPr/>
              <a:tblGrid>
                <a:gridCol w="2105025"/>
                <a:gridCol w="6327775"/>
              </a:tblGrid>
              <a:tr h="396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OBJECTIVOS TECNOLÓGICOS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S PGothic" pitchFamily="34" charset="-128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Fraca dependência nas qualificações técnicas e sociais dos trabalhadores.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S PGothic" pitchFamily="34" charset="-128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Orientações tecnológicas tecnocêntricas.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Cultura organizacional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S PGothic" pitchFamily="34" charset="-128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Centrada sobre formas taylorizadas de organização de trabalho e de categorização profissional.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ESTILO DE GESTÃO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S PGothic" pitchFamily="34" charset="-128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De uma forma geral hostil à participação. Em alguns casos promove-se o envolvimento dos trabalhadores numa óptica instrumental.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PODER NEGOCIAL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S PGothic" pitchFamily="34" charset="-128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Fraco poder negocial, por efeito da erosão dos efectivos sindicais e da fragmentação sindical.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S PGothic" pitchFamily="34" charset="-128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Negociação colectiva essencialmente de âmbito nacional (no caso da desenvolvida na Comissão Permanente de Concertação Social) e sectorial. Não existe negociação de empresa que desenvolva a negociação sectorial, com implicações num grande afastamento do nível em que se definem as normas (sectorial) e o nível da sua aplicação (empresa).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S PGothic" pitchFamily="34" charset="-128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Tradição de uma negociação colectiva muito centrada sobre matérias salariais.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REGULAÇÃO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S PGothic" pitchFamily="34" charset="-128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Fraca autonomia dos actores sociais.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S PGothic" pitchFamily="34" charset="-128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Forte tradição de intervenção do Estado na regulação social.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S PGothic" pitchFamily="34" charset="-128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Nível muito elevado de regulação legal e prática frequente de extensão das convenções colectivas.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0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Cultura e orientações sindicais dominantes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S PGothic" pitchFamily="34" charset="-128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CGTP: De oposição e contra-poder. Recusa da co-responsabilização ou parceria. Lógica de defesa dos trabalhadores muito centrada sobre o posto de trabalho, ou seja, sobre organizações de trabalho e sistemas de controlo, avaliação recompensa do taylorismo.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S PGothic" pitchFamily="34" charset="-128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UGT: Mais propositiva e aberta à negociação da flexibilidade. Contudo, a sua representatividade e presença nas empresas é muito fraca, sobretudo no sector fabril. A aplicação dos acordos por ela negociados é por essa razão difícil, já que conta com a oposição da CGTP. As dificuldades económicas empurram-na, por vezes, para lógicas de subordinação e dependência.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altLang="zh-CN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Organização sindical e patronal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MS PGothic" pitchFamily="34" charset="-128"/>
                        <a:buChar char="-"/>
                        <a:tabLst>
                          <a:tab pos="228600" algn="l"/>
                        </a:tabLst>
                      </a:pPr>
                      <a:r>
                        <a:rPr kumimoji="0" lang="pt-PT" altLang="zh-CN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Muito fragmentada e dividida, ao nível da base e de topo.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64DD-4E3D-48AD-9645-07C0C194047F}" type="slidenum">
              <a:rPr lang="pt-PT"/>
              <a:pPr/>
              <a:t>56</a:t>
            </a:fld>
            <a:endParaRPr lang="pt-P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7030A0"/>
                </a:solidFill>
              </a:rPr>
              <a:t>Apesar de ser redutor...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B82EB-7E85-4EE8-BCF9-2B4F02F00A3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PT" dirty="0" smtClean="0"/>
          </a:p>
        </p:txBody>
      </p:sp>
      <p:sp>
        <p:nvSpPr>
          <p:cNvPr id="38917" name="Rectangle 3"/>
          <p:cNvSpPr txBox="1">
            <a:spLocks noChangeArrowheads="1"/>
          </p:cNvSpPr>
          <p:nvPr/>
        </p:nvSpPr>
        <p:spPr bwMode="auto">
          <a:xfrm>
            <a:off x="971550" y="1844675"/>
            <a:ext cx="70564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575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pt-PT" sz="2600" dirty="0">
                <a:latin typeface="Arial" pitchFamily="34" charset="0"/>
                <a:cs typeface="Arial" pitchFamily="34" charset="0"/>
              </a:rPr>
              <a:t>Existem várias tipologias que agrupam os diferentes modelos... 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1143000"/>
          </a:xfrm>
        </p:spPr>
        <p:txBody>
          <a:bodyPr/>
          <a:lstStyle/>
          <a:p>
            <a:r>
              <a:rPr lang="pt-PT" b="1" dirty="0" smtClean="0">
                <a:solidFill>
                  <a:srgbClr val="7030A0"/>
                </a:solidFill>
              </a:rPr>
              <a:t>Tipologia  </a:t>
            </a:r>
            <a:r>
              <a:rPr lang="pt-PT" altLang="zh-CN" sz="4400" b="1" dirty="0" smtClean="0">
                <a:solidFill>
                  <a:srgbClr val="7030A0"/>
                </a:solidFill>
                <a:ea typeface="宋体" charset="-122"/>
              </a:rPr>
              <a:t>OIT</a:t>
            </a:r>
            <a:r>
              <a:rPr lang="en-US" altLang="zh-CN" b="1" dirty="0" smtClean="0">
                <a:solidFill>
                  <a:srgbClr val="7030A0"/>
                </a:solidFill>
                <a:ea typeface="宋体" charset="-122"/>
              </a:rPr>
              <a:t>: </a:t>
            </a:r>
            <a:r>
              <a:rPr lang="pt-PT" altLang="zh-CN" b="1" dirty="0" smtClean="0">
                <a:solidFill>
                  <a:srgbClr val="7030A0"/>
                </a:solidFill>
                <a:ea typeface="宋体" charset="-122"/>
              </a:rPr>
              <a:t>dois modelos RL</a:t>
            </a:r>
            <a:endParaRPr lang="en-US" b="1" dirty="0" smtClean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0D4DDE-4F30-4E40-8A6C-CD8973F9CF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9938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PT" smtClean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27088" y="1557338"/>
            <a:ext cx="8208962" cy="19383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pt-PT" sz="2400" dirty="0" smtClean="0">
                <a:latin typeface="+mn-lt"/>
              </a:rPr>
              <a:t>Dimensões estruturantes :</a:t>
            </a:r>
          </a:p>
          <a:p>
            <a:pPr marL="800100" lvl="1" indent="-342900">
              <a:spcBef>
                <a:spcPct val="5000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pt-PT" sz="2400" dirty="0" smtClean="0">
                <a:latin typeface="+mn-lt"/>
              </a:rPr>
              <a:t> nível de negociação </a:t>
            </a:r>
          </a:p>
          <a:p>
            <a:pPr marL="800100" lvl="1" indent="-342900">
              <a:spcBef>
                <a:spcPct val="5000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pt-PT" sz="2400" dirty="0" smtClean="0">
                <a:latin typeface="+mn-lt"/>
              </a:rPr>
              <a:t> preocupações subjacentes à negociação – económicas ou </a:t>
            </a:r>
            <a:r>
              <a:rPr lang="pt-PT" sz="2400" dirty="0" err="1" smtClean="0">
                <a:latin typeface="+mn-lt"/>
              </a:rPr>
              <a:t>socio-económicas</a:t>
            </a:r>
            <a:endParaRPr lang="en-US" sz="2400" dirty="0" smtClean="0">
              <a:latin typeface="+mn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614488" y="3789363"/>
            <a:ext cx="6513512" cy="25193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/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Clr>
                <a:srgbClr val="926A96"/>
              </a:buClr>
              <a:buSzTx/>
              <a:buFont typeface="Wingdings 2" pitchFamily="18" charset="2"/>
              <a:buNone/>
              <a:defRPr/>
            </a:pPr>
            <a:r>
              <a:rPr lang="pt-PT" altLang="zh-CN" sz="2000" b="1" dirty="0" smtClean="0">
                <a:latin typeface="+mj-lt"/>
              </a:rPr>
              <a:t>Modelo continental - segue uma lógica de sistematização e organização laboral europeia (Portugal, Espanha, Alemanha, França, Dinamarca, etc.)</a:t>
            </a:r>
          </a:p>
          <a:p>
            <a:pPr marL="660400" indent="-660400">
              <a:lnSpc>
                <a:spcPct val="80000"/>
              </a:lnSpc>
              <a:buClr>
                <a:srgbClr val="926A96"/>
              </a:buClr>
              <a:buSzTx/>
              <a:buFont typeface="Wingdings" pitchFamily="2" charset="2"/>
              <a:buAutoNum type="romanUcPeriod"/>
              <a:defRPr/>
            </a:pPr>
            <a:endParaRPr lang="pt-PT" altLang="zh-CN" sz="2000" b="1" dirty="0" smtClean="0">
              <a:latin typeface="+mj-lt"/>
            </a:endParaRPr>
          </a:p>
          <a:p>
            <a:pPr marL="0" indent="0">
              <a:lnSpc>
                <a:spcPct val="80000"/>
              </a:lnSpc>
              <a:buClr>
                <a:srgbClr val="926A96"/>
              </a:buClr>
              <a:buSzTx/>
              <a:buFont typeface="Wingdings 2" pitchFamily="18" charset="2"/>
              <a:buNone/>
              <a:defRPr/>
            </a:pPr>
            <a:r>
              <a:rPr lang="pt-PT" altLang="zh-CN" sz="2000" b="1" dirty="0" smtClean="0">
                <a:latin typeface="+mj-lt"/>
              </a:rPr>
              <a:t>Modelo anglo-sax</a:t>
            </a:r>
            <a:r>
              <a:rPr lang="pt-PT" altLang="zh-CN" sz="2000" b="1" dirty="0">
                <a:latin typeface="+mj-lt"/>
              </a:rPr>
              <a:t>ó</a:t>
            </a:r>
            <a:r>
              <a:rPr lang="pt-PT" altLang="zh-CN" sz="2000" b="1" dirty="0" smtClean="0">
                <a:latin typeface="+mj-lt"/>
              </a:rPr>
              <a:t>nico (Reino Unido e EUA). </a:t>
            </a:r>
            <a:r>
              <a:rPr lang="en-US" altLang="zh-CN" sz="2000" dirty="0" smtClean="0">
                <a:latin typeface="+mj-lt"/>
              </a:rPr>
              <a:t/>
            </a:r>
            <a:br>
              <a:rPr lang="en-US" altLang="zh-CN" sz="2000" dirty="0" smtClean="0">
                <a:latin typeface="+mj-lt"/>
              </a:rPr>
            </a:br>
            <a:endParaRPr lang="en-US" sz="20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>
                <a:solidFill>
                  <a:srgbClr val="C00000"/>
                </a:solidFill>
              </a:rPr>
              <a:t>Tipologia - </a:t>
            </a:r>
            <a:r>
              <a:rPr lang="pt-PT" sz="3600" smtClean="0">
                <a:solidFill>
                  <a:srgbClr val="C00000"/>
                </a:solidFill>
              </a:rPr>
              <a:t>Visser </a:t>
            </a:r>
            <a:r>
              <a:rPr lang="pt-PT" smtClean="0">
                <a:solidFill>
                  <a:srgbClr val="C00000"/>
                </a:solidFill>
              </a:rPr>
              <a:t>(EU15)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EB6DC-053B-4390-8AF6-B294DD1A453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pt-PT" sz="2000" dirty="0" smtClean="0">
                <a:latin typeface="+mj-lt"/>
              </a:rPr>
              <a:t>Dimensões:</a:t>
            </a:r>
          </a:p>
          <a:p>
            <a:pPr lvl="1">
              <a:defRPr/>
            </a:pPr>
            <a:r>
              <a:rPr lang="pt-PT" altLang="zh-CN" sz="2000" dirty="0" smtClean="0">
                <a:latin typeface="+mj-lt"/>
              </a:rPr>
              <a:t>grau de coordenação </a:t>
            </a:r>
            <a:r>
              <a:rPr lang="pt-PT" altLang="zh-CN" sz="2000" i="1" dirty="0" smtClean="0">
                <a:latin typeface="+mj-lt"/>
              </a:rPr>
              <a:t>versus </a:t>
            </a:r>
            <a:r>
              <a:rPr lang="pt-PT" altLang="zh-CN" sz="2000" dirty="0" smtClean="0">
                <a:latin typeface="+mj-lt"/>
              </a:rPr>
              <a:t>confrontação, </a:t>
            </a:r>
          </a:p>
          <a:p>
            <a:pPr lvl="1">
              <a:defRPr/>
            </a:pPr>
            <a:r>
              <a:rPr lang="pt-PT" altLang="zh-CN" sz="2000" dirty="0" smtClean="0">
                <a:latin typeface="+mj-lt"/>
              </a:rPr>
              <a:t>papel do Estado</a:t>
            </a:r>
          </a:p>
          <a:p>
            <a:pPr lvl="1">
              <a:defRPr/>
            </a:pPr>
            <a:r>
              <a:rPr lang="pt-PT" altLang="zh-CN" sz="2000" dirty="0" smtClean="0">
                <a:latin typeface="+mj-lt"/>
              </a:rPr>
              <a:t>tipo de relações dominantes entre os parceiros sociais</a:t>
            </a:r>
            <a:r>
              <a:rPr lang="en-US" altLang="zh-CN" sz="2000" dirty="0" smtClean="0">
                <a:latin typeface="+mj-lt"/>
              </a:rPr>
              <a:t> </a:t>
            </a:r>
            <a:endParaRPr lang="en-US" sz="2000" dirty="0" smtClean="0">
              <a:latin typeface="+mj-lt"/>
              <a:ea typeface="SimSun" pitchFamily="2" charset="-122"/>
            </a:endParaRPr>
          </a:p>
          <a:p>
            <a:pPr lvl="1">
              <a:defRPr/>
            </a:pPr>
            <a:endParaRPr lang="pt-PT" dirty="0"/>
          </a:p>
        </p:txBody>
      </p:sp>
      <p:sp>
        <p:nvSpPr>
          <p:cNvPr id="5" name="Rectangle 4"/>
          <p:cNvSpPr/>
          <p:nvPr/>
        </p:nvSpPr>
        <p:spPr>
          <a:xfrm>
            <a:off x="755650" y="3716338"/>
            <a:ext cx="7632700" cy="22542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AutoNum type="arabicPeriod"/>
              <a:defRPr/>
            </a:pPr>
            <a:r>
              <a:rPr lang="pt-PT" altLang="zh-CN" b="1" dirty="0"/>
              <a:t> Corporativismo de Norte</a:t>
            </a:r>
            <a:r>
              <a:rPr lang="pt-PT" altLang="zh-CN" dirty="0"/>
              <a:t> (Su</a:t>
            </a:r>
            <a:r>
              <a:rPr lang="pt-PT" altLang="zh-CN" dirty="0">
                <a:latin typeface="Arial" pitchFamily="34" charset="0"/>
              </a:rPr>
              <a:t>é</a:t>
            </a:r>
            <a:r>
              <a:rPr lang="pt-PT" altLang="zh-CN" dirty="0"/>
              <a:t>cia, Finlândia, Dinamarca e Noruega);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AutoNum type="arabicPeriod"/>
              <a:defRPr/>
            </a:pPr>
            <a:r>
              <a:rPr lang="pt-PT" altLang="zh-CN" b="1" dirty="0"/>
              <a:t> Parceria Social Continental</a:t>
            </a:r>
            <a:r>
              <a:rPr lang="pt-PT" altLang="zh-CN" dirty="0"/>
              <a:t> (</a:t>
            </a:r>
            <a:r>
              <a:rPr lang="pt-PT" altLang="zh-CN" dirty="0">
                <a:latin typeface="Arial" pitchFamily="34" charset="0"/>
              </a:rPr>
              <a:t>Á</a:t>
            </a:r>
            <a:r>
              <a:rPr lang="pt-PT" altLang="zh-CN" dirty="0"/>
              <a:t>ustria, Alemanha, B</a:t>
            </a:r>
            <a:r>
              <a:rPr lang="pt-PT" altLang="zh-CN" dirty="0">
                <a:latin typeface="Arial" pitchFamily="34" charset="0"/>
              </a:rPr>
              <a:t>é</a:t>
            </a:r>
            <a:r>
              <a:rPr lang="pt-PT" altLang="zh-CN" dirty="0"/>
              <a:t>lgica, Holanda, Su</a:t>
            </a:r>
            <a:r>
              <a:rPr lang="pt-PT" altLang="zh-CN" dirty="0">
                <a:latin typeface="Arial" pitchFamily="34" charset="0"/>
              </a:rPr>
              <a:t>íç</a:t>
            </a:r>
            <a:r>
              <a:rPr lang="pt-PT" altLang="zh-CN" dirty="0"/>
              <a:t>a e Irlanda);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AutoNum type="arabicPeriod"/>
              <a:defRPr/>
            </a:pPr>
            <a:r>
              <a:rPr lang="pt-PT" altLang="zh-CN" b="1" dirty="0"/>
              <a:t> Pluralismo Anglo-Sax</a:t>
            </a:r>
            <a:r>
              <a:rPr lang="pt-PT" altLang="zh-CN" b="1" dirty="0">
                <a:latin typeface="Arial" pitchFamily="34" charset="0"/>
              </a:rPr>
              <a:t>ó</a:t>
            </a:r>
            <a:r>
              <a:rPr lang="pt-PT" altLang="zh-CN" b="1" dirty="0"/>
              <a:t>nico</a:t>
            </a:r>
            <a:r>
              <a:rPr lang="pt-PT" altLang="zh-CN" dirty="0"/>
              <a:t> (Reino Unido, Irlanda, Su</a:t>
            </a:r>
            <a:r>
              <a:rPr lang="pt-PT" altLang="zh-CN" dirty="0">
                <a:latin typeface="Arial" pitchFamily="34" charset="0"/>
              </a:rPr>
              <a:t>íç</a:t>
            </a:r>
            <a:r>
              <a:rPr lang="pt-PT" altLang="zh-CN" dirty="0"/>
              <a:t>a); 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AutoNum type="arabicPeriod"/>
              <a:defRPr/>
            </a:pPr>
            <a:r>
              <a:rPr lang="pt-PT" altLang="zh-CN" b="1" dirty="0"/>
              <a:t> Confronta</a:t>
            </a:r>
            <a:r>
              <a:rPr lang="pt-PT" altLang="zh-CN" b="1" dirty="0">
                <a:latin typeface="Arial" pitchFamily="34" charset="0"/>
              </a:rPr>
              <a:t>ç</a:t>
            </a:r>
            <a:r>
              <a:rPr lang="pt-PT" altLang="zh-CN" b="1" dirty="0"/>
              <a:t>ão Latina</a:t>
            </a:r>
            <a:r>
              <a:rPr lang="pt-PT" altLang="zh-CN" dirty="0"/>
              <a:t> (Fran</a:t>
            </a:r>
            <a:r>
              <a:rPr lang="pt-PT" altLang="zh-CN" dirty="0">
                <a:latin typeface="Arial" pitchFamily="34" charset="0"/>
              </a:rPr>
              <a:t>ç</a:t>
            </a:r>
            <a:r>
              <a:rPr lang="pt-PT" altLang="zh-CN" dirty="0"/>
              <a:t>a, Portugal, Espanha, It</a:t>
            </a:r>
            <a:r>
              <a:rPr lang="pt-PT" altLang="zh-CN" dirty="0">
                <a:latin typeface="Arial" pitchFamily="34" charset="0"/>
              </a:rPr>
              <a:t>á</a:t>
            </a:r>
            <a:r>
              <a:rPr lang="pt-PT" altLang="zh-CN" dirty="0"/>
              <a:t>lia, Gr</a:t>
            </a:r>
            <a:r>
              <a:rPr lang="pt-PT" altLang="zh-CN" dirty="0">
                <a:latin typeface="Arial" pitchFamily="34" charset="0"/>
              </a:rPr>
              <a:t>é</a:t>
            </a:r>
            <a:r>
              <a:rPr lang="pt-PT" altLang="zh-CN" dirty="0"/>
              <a:t>cia, B</a:t>
            </a:r>
            <a:r>
              <a:rPr lang="pt-PT" altLang="zh-CN" dirty="0">
                <a:latin typeface="Arial" pitchFamily="34" charset="0"/>
              </a:rPr>
              <a:t>é</a:t>
            </a:r>
            <a:r>
              <a:rPr lang="pt-PT" altLang="zh-CN" dirty="0"/>
              <a:t>lgica e Irlanda).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52400"/>
            <a:ext cx="8012112" cy="1219200"/>
          </a:xfrm>
        </p:spPr>
        <p:txBody>
          <a:bodyPr/>
          <a:lstStyle/>
          <a:p>
            <a:pPr algn="just"/>
            <a:r>
              <a:rPr lang="pt-PT" sz="2400"/>
              <a:t>Tipologia de sistemas de relações industriais  (fundamentada nos modelos sindicais históricos)</a:t>
            </a:r>
          </a:p>
        </p:txBody>
      </p:sp>
      <p:sp>
        <p:nvSpPr>
          <p:cNvPr id="10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C5ED-C64C-4B6D-BF4C-3C482283FC36}" type="slidenum">
              <a:rPr lang="pt-PT"/>
              <a:pPr/>
              <a:t>9</a:t>
            </a:fld>
            <a:endParaRPr lang="pt-PT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5435600" y="3357563"/>
            <a:ext cx="3505200" cy="1323975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000">
                <a:solidFill>
                  <a:srgbClr val="FF9900"/>
                </a:solidFill>
                <a:latin typeface="Arial" charset="0"/>
              </a:rPr>
              <a:t>Acção social</a:t>
            </a:r>
            <a:r>
              <a:rPr lang="pt-PT" sz="2000">
                <a:latin typeface="Arial" charset="0"/>
              </a:rPr>
              <a:t> – acção que expressa a consciência social de classe que emerge das relações de produção.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04800" y="2971800"/>
            <a:ext cx="3352800" cy="2238375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000">
                <a:solidFill>
                  <a:srgbClr val="FF9900"/>
                </a:solidFill>
                <a:latin typeface="Arial" charset="0"/>
              </a:rPr>
              <a:t>Acção política</a:t>
            </a:r>
            <a:r>
              <a:rPr lang="pt-PT" sz="2000">
                <a:latin typeface="Arial" charset="0"/>
              </a:rPr>
              <a:t> – acção socialista que constitui uma ofensiva à dominação capitalista, propondo um modelo de sociedade alternativo (sociedade socialista).</a:t>
            </a:r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 rot="10736705">
            <a:off x="3708400" y="4076700"/>
            <a:ext cx="1598613" cy="852488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hlink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2133600" y="5791200"/>
            <a:ext cx="5181600" cy="835025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400">
                <a:latin typeface="Arial" charset="0"/>
              </a:rPr>
              <a:t>Diversidade de Sistemas de relações industriais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116013" y="1773238"/>
            <a:ext cx="7239000" cy="822325"/>
          </a:xfrm>
          <a:prstGeom prst="rect">
            <a:avLst/>
          </a:prstGeom>
          <a:solidFill>
            <a:schemeClr val="accent2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PT" sz="2400">
                <a:solidFill>
                  <a:schemeClr val="bg2"/>
                </a:solidFill>
                <a:latin typeface="Arial" charset="0"/>
              </a:rPr>
              <a:t>Como é que o movimento sindical tem integrado a acção social e a acção política 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Personalizado 9">
      <a:dk1>
        <a:srgbClr val="000000"/>
      </a:dk1>
      <a:lt1>
        <a:srgbClr val="FFFFFF"/>
      </a:lt1>
      <a:dk2>
        <a:srgbClr val="000000"/>
      </a:dk2>
      <a:lt2>
        <a:srgbClr val="002060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389</TotalTime>
  <Words>5402</Words>
  <Application>Microsoft Office PowerPoint</Application>
  <PresentationFormat>Apresentação no Ecrã (4:3)</PresentationFormat>
  <Paragraphs>749</Paragraphs>
  <Slides>56</Slides>
  <Notes>56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56</vt:i4>
      </vt:variant>
    </vt:vector>
  </HeadingPairs>
  <TitlesOfParts>
    <vt:vector size="58" baseType="lpstr">
      <vt:lpstr>Origem</vt:lpstr>
      <vt:lpstr>Documento</vt:lpstr>
      <vt:lpstr>4. Relações laborais</vt:lpstr>
      <vt:lpstr>Movimento sindical: do fortalecimento ao enfraquecimento (1)</vt:lpstr>
      <vt:lpstr>Movimento sindical: do fortalecimento ao enfraquecimento (2)</vt:lpstr>
      <vt:lpstr>Movimento sindical: do fortalecimento ao enfraquecimento (3)</vt:lpstr>
      <vt:lpstr>Diversidade de sistemas nacionais de relações industriais</vt:lpstr>
      <vt:lpstr>Apesar de ser redutor...</vt:lpstr>
      <vt:lpstr>Tipologia  OIT: dois modelos RL</vt:lpstr>
      <vt:lpstr>Tipologia - Visser (EU15)</vt:lpstr>
      <vt:lpstr>Tipologia de sistemas de relações industriais  (fundamentada nos modelos sindicais históricos)</vt:lpstr>
      <vt:lpstr>Tipologia de sistemas de relações industriais</vt:lpstr>
      <vt:lpstr>Modelo social-democrata (I)</vt:lpstr>
      <vt:lpstr>Modelo social-democrata (II)</vt:lpstr>
      <vt:lpstr>Modelo social-democrata: o caso da Alemanha (I)</vt:lpstr>
      <vt:lpstr>Modelo social-democrata:  o caso da Alemanha (II)</vt:lpstr>
      <vt:lpstr>Países escandinavos (Dinamarca, Suécia...)</vt:lpstr>
      <vt:lpstr>O caso particular do Reino Unido</vt:lpstr>
      <vt:lpstr>Afasta-se do modelo social-democrata…</vt:lpstr>
      <vt:lpstr>Modelo liberal</vt:lpstr>
      <vt:lpstr>O caso particular do Japão</vt:lpstr>
      <vt:lpstr>MODELO MEDITERRÂNICO (I)</vt:lpstr>
      <vt:lpstr>MODELO MEDITERRÂNICO (III)</vt:lpstr>
      <vt:lpstr>Semelhanças entre Itália, Espanha, França e Portugal (II)</vt:lpstr>
      <vt:lpstr>Semelhanças entre Itália, Espanha, França e Portugal (II)</vt:lpstr>
      <vt:lpstr>SRL: o caso de Portugal</vt:lpstr>
      <vt:lpstr>SRI: o caso de Portugal   - A Fase da institucionalização das relações industriais</vt:lpstr>
      <vt:lpstr>SRI: o caso de Portugal   - A Fase da institucionalização das relações industriais</vt:lpstr>
      <vt:lpstr>SRI: o caso de Portugal   - A Fase da institucionalização das relações industriais</vt:lpstr>
      <vt:lpstr>SRI: o caso de Portugal   - A Fase da institucionalização das relações industriais</vt:lpstr>
      <vt:lpstr>SRI: o caso de Portugal   - A Fase da institucionalização das relações industriais</vt:lpstr>
      <vt:lpstr>Características das organizações dos trabalhadores</vt:lpstr>
      <vt:lpstr>Estrutura organizativa: trabalhadores</vt:lpstr>
      <vt:lpstr>Confederações sindicais</vt:lpstr>
      <vt:lpstr>Diapositivo 33</vt:lpstr>
      <vt:lpstr>Informação actualizada a 31/12/2010</vt:lpstr>
      <vt:lpstr>Órgãos de representação dos trabalhadores na empresa...</vt:lpstr>
      <vt:lpstr>Sistema dualista: atribuições e competências </vt:lpstr>
      <vt:lpstr>Funções e atribuições das CT</vt:lpstr>
      <vt:lpstr>AS CT</vt:lpstr>
      <vt:lpstr>Confederações dos empregadores</vt:lpstr>
      <vt:lpstr>As CONFEDERAÇÕES de Empregadores...</vt:lpstr>
      <vt:lpstr>A fragmentação…</vt:lpstr>
      <vt:lpstr>Informação actualizada a 31/12/2010</vt:lpstr>
      <vt:lpstr>A Tutela…</vt:lpstr>
      <vt:lpstr>Conflitos colectivos</vt:lpstr>
      <vt:lpstr>PORTUGAL Problemas-Chave do SRL</vt:lpstr>
      <vt:lpstr>PORTUGAL Problemas-Chave do SRL (II)</vt:lpstr>
      <vt:lpstr>Relações laborais e negociação da mudança</vt:lpstr>
      <vt:lpstr>PORTUGAL A Participação</vt:lpstr>
      <vt:lpstr>PORTUGAL A Participação (II)</vt:lpstr>
      <vt:lpstr>Tendências recentes</vt:lpstr>
      <vt:lpstr>Três tipos de posicionamentos sindicais face à mudança</vt:lpstr>
      <vt:lpstr>A moldagem social...</vt:lpstr>
      <vt:lpstr>Negociar a mudança: desafio aos actores sociais</vt:lpstr>
      <vt:lpstr>Negociar a mudança: desafio aos actores sociais</vt:lpstr>
      <vt:lpstr>Participação e suas condições</vt:lpstr>
      <vt:lpstr>PORTUGAL: obstáculos à participação e desenvolvimento de organizações do trabalho “qualificantes”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Relações laborais</dc:title>
  <dc:creator>Helena Serra</dc:creator>
  <cp:lastModifiedBy>Helena Serra</cp:lastModifiedBy>
  <cp:revision>26</cp:revision>
  <dcterms:created xsi:type="dcterms:W3CDTF">2011-06-13T19:16:46Z</dcterms:created>
  <dcterms:modified xsi:type="dcterms:W3CDTF">2011-06-14T22:42:04Z</dcterms:modified>
</cp:coreProperties>
</file>